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322" r:id="rId3"/>
    <p:sldId id="345" r:id="rId4"/>
    <p:sldId id="305" r:id="rId5"/>
    <p:sldId id="285" r:id="rId6"/>
    <p:sldId id="290" r:id="rId7"/>
    <p:sldId id="291" r:id="rId8"/>
    <p:sldId id="357" r:id="rId9"/>
    <p:sldId id="362" r:id="rId10"/>
    <p:sldId id="358" r:id="rId11"/>
    <p:sldId id="359" r:id="rId12"/>
    <p:sldId id="360" r:id="rId13"/>
    <p:sldId id="361" r:id="rId14"/>
    <p:sldId id="363" r:id="rId15"/>
    <p:sldId id="367" r:id="rId16"/>
    <p:sldId id="364" r:id="rId17"/>
    <p:sldId id="365" r:id="rId18"/>
    <p:sldId id="366" r:id="rId19"/>
    <p:sldId id="324" r:id="rId20"/>
    <p:sldId id="346" r:id="rId21"/>
    <p:sldId id="347" r:id="rId22"/>
    <p:sldId id="368" r:id="rId23"/>
    <p:sldId id="356" r:id="rId24"/>
    <p:sldId id="351" r:id="rId25"/>
    <p:sldId id="352" r:id="rId26"/>
    <p:sldId id="353" r:id="rId27"/>
    <p:sldId id="341" r:id="rId28"/>
    <p:sldId id="342" r:id="rId29"/>
    <p:sldId id="343" r:id="rId30"/>
    <p:sldId id="344" r:id="rId31"/>
    <p:sldId id="268" r:id="rId32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34"/>
      <p: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等线 Light" panose="02010600030101010101" pitchFamily="2" charset="-122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汉仪清雅体简" panose="02020500000000000000" pitchFamily="18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5">
          <p15:clr>
            <a:srgbClr val="A4A3A4"/>
          </p15:clr>
        </p15:guide>
        <p15:guide id="2" pos="2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9E9E"/>
    <a:srgbClr val="FFC000"/>
    <a:srgbClr val="8B8B8B"/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 autoAdjust="0"/>
  </p:normalViewPr>
  <p:slideViewPr>
    <p:cSldViewPr snapToGrid="0">
      <p:cViewPr varScale="1">
        <p:scale>
          <a:sx n="154" d="100"/>
          <a:sy n="154" d="100"/>
        </p:scale>
        <p:origin x="4560" y="180"/>
      </p:cViewPr>
      <p:guideLst>
        <p:guide orient="horz" pos="2225"/>
        <p:guide pos="2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2400" b="1" dirty="0" smtClean="0"/>
            <a:t>三维云</a:t>
          </a:r>
          <a:endParaRPr lang="zh-CN" altLang="en-US" sz="24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D5157CB1-5A4F-4E75-8D4B-43C050D6E48C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汽车销售</a:t>
          </a:r>
          <a:endParaRPr lang="zh-CN" altLang="en-US" sz="1200" b="1" dirty="0"/>
        </a:p>
      </dgm:t>
    </dgm:pt>
    <dgm:pt modelId="{9391490B-6CDA-4960-942B-DDE921B4547C}" type="par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1F926094-E157-4C12-8C22-332D50D9CA2D}" type="sib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8C5650E8-C198-447C-9CA7-1924DF4CDFD2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电商</a:t>
          </a:r>
          <a:endParaRPr lang="zh-CN" altLang="en-US" sz="1400" b="1" dirty="0"/>
        </a:p>
      </dgm:t>
    </dgm:pt>
    <dgm:pt modelId="{B8CCA085-2B72-4808-AF66-690701D6DF0C}" type="par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CB45D0FA-9ABE-4840-BBE2-19956A2AC6B3}" type="sib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0FD8D50A-F06E-4152-9FDF-CCCF7BB30B8A}">
      <dgm:prSet phldrT="[文本]"/>
      <dgm:spPr>
        <a:solidFill>
          <a:schemeClr val="accent4"/>
        </a:solidFill>
      </dgm:spPr>
      <dgm:t>
        <a:bodyPr/>
        <a:lstStyle/>
        <a:p>
          <a:r>
            <a:rPr lang="zh-CN" altLang="en-US" b="1" dirty="0" smtClean="0"/>
            <a:t>教育</a:t>
          </a:r>
          <a:endParaRPr lang="zh-CN" altLang="en-US" b="1" dirty="0"/>
        </a:p>
      </dgm:t>
    </dgm:pt>
    <dgm:pt modelId="{934AC90C-CA7C-4756-94E3-7868AF4AE0C3}" type="par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39A37E5C-97E6-48B9-9FD0-8ECDF1D0C37F}" type="sib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451264CB-98CE-4228-B330-5E00714B90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家电厂商</a:t>
          </a:r>
          <a:endParaRPr lang="zh-CN" altLang="en-US" sz="1400" b="1" dirty="0"/>
        </a:p>
      </dgm:t>
    </dgm:pt>
    <dgm:pt modelId="{792B2F85-34CD-494D-862B-5AD95C0FEAE4}" type="par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F7393499-C61D-4907-AEFC-F1E26373DEDA}" type="sib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CAAACE2F-3851-4570-9A37-35AD06855EBC}">
      <dgm:prSet phldrT="[文本]"/>
      <dgm:spPr>
        <a:solidFill>
          <a:schemeClr val="accent4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美术人员</a:t>
          </a:r>
          <a:endParaRPr lang="zh-CN" altLang="en-US" b="1" dirty="0"/>
        </a:p>
      </dgm:t>
    </dgm:pt>
    <dgm:pt modelId="{D175668C-D4D7-4BCF-B9A4-AE0A099A072F}" type="par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F7C69315-BE3E-4DF8-9DF8-481297E5A9E2}" type="sib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572804F5-9A82-4502-8C0B-6E70B4CB862D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扫描</a:t>
          </a:r>
          <a:endParaRPr lang="zh-CN" altLang="en-US" b="1" dirty="0"/>
        </a:p>
      </dgm:t>
    </dgm:pt>
    <dgm:pt modelId="{8101EB23-4F57-4300-99AD-5660A3AB021E}" type="par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80EB0F3B-BDA3-44DA-8AB8-7B82A18DCD21}" type="sib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1B3DE51D-32CB-4FF2-BE60-8E642EC1C916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打印</a:t>
          </a:r>
          <a:endParaRPr lang="zh-CN" altLang="en-US" b="1" dirty="0"/>
        </a:p>
      </dgm:t>
    </dgm:pt>
    <dgm:pt modelId="{5162D484-7795-4957-A541-76C3EF80DAE3}" type="par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F075F823-C9A5-4A90-967A-10C96F9B2558}" type="sib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400" b="1" dirty="0" smtClean="0"/>
            <a:t>家具厂商</a:t>
          </a:r>
          <a:endParaRPr lang="zh-CN" altLang="en-US" sz="14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1B07D3BD-8C0B-474F-BF90-18DB20F08209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400" b="1" dirty="0" smtClean="0"/>
            <a:t>汽车厂商</a:t>
          </a:r>
          <a:endParaRPr lang="zh-CN" altLang="en-US" sz="1400" b="1" dirty="0"/>
        </a:p>
      </dgm:t>
    </dgm:pt>
    <dgm:pt modelId="{A5FFF2F5-4F39-485F-ACB4-993053CFC611}" type="par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7DE27FAC-FA63-4896-BD7E-5A6AE1EEF102}" type="sib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001BBB4D-A896-4654-805E-9B394DD11B42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EF39B456-C025-463C-8613-3BA6A72FB50E}" type="par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FD77CEDD-3B53-463D-ABE7-6BA33A04D639}" type="sib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51ECD934-A025-4E02-8690-EAB77FB7E74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 smtClean="0"/>
            <a:t>房地产开发</a:t>
          </a:r>
          <a:endParaRPr lang="zh-CN" altLang="en-US" sz="1100" b="1" dirty="0"/>
        </a:p>
      </dgm:t>
    </dgm:pt>
    <dgm:pt modelId="{4C3B76D1-C7FE-4713-9E0A-DAE4C89B9475}" type="par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B7DC25-AFDB-45E5-A3D4-0B7B7391142E}" type="sib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13EC94BA-B8EE-49A1-B098-3C5920D64334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b="1" dirty="0" smtClean="0"/>
            <a:t>房地产销售</a:t>
          </a:r>
          <a:endParaRPr lang="zh-CN" altLang="en-US" b="1" dirty="0"/>
        </a:p>
      </dgm:t>
    </dgm:pt>
    <dgm:pt modelId="{20A23C69-83F4-48CE-A9ED-71AA21A46F83}" type="par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ABCF75AC-F7A2-470F-9523-E0ECDD8C7DD9}" type="sib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ScaleX="255465" custScaleY="255465"/>
      <dgm:spPr/>
      <dgm:t>
        <a:bodyPr/>
        <a:lstStyle/>
        <a:p>
          <a:endParaRPr lang="zh-CN" altLang="en-US"/>
        </a:p>
      </dgm:t>
    </dgm:pt>
    <dgm:pt modelId="{3DBF78E4-EA5C-4C84-B731-9818DEDB9034}" type="pres">
      <dgm:prSet presAssocID="{9391490B-6CDA-4960-942B-DDE921B4547C}" presName="Name9" presStyleLbl="parChTrans1D2" presStyleIdx="0" presStyleCnt="14"/>
      <dgm:spPr/>
      <dgm:t>
        <a:bodyPr/>
        <a:lstStyle/>
        <a:p>
          <a:endParaRPr lang="zh-CN" altLang="en-US"/>
        </a:p>
      </dgm:t>
    </dgm:pt>
    <dgm:pt modelId="{01AF69E3-C970-465A-9EE2-1B60F7FE501C}" type="pres">
      <dgm:prSet presAssocID="{9391490B-6CDA-4960-942B-DDE921B4547C}" presName="connTx" presStyleLbl="parChTrans1D2" presStyleIdx="0" presStyleCnt="14"/>
      <dgm:spPr/>
      <dgm:t>
        <a:bodyPr/>
        <a:lstStyle/>
        <a:p>
          <a:endParaRPr lang="zh-CN" altLang="en-US"/>
        </a:p>
      </dgm:t>
    </dgm:pt>
    <dgm:pt modelId="{31FD8C47-7BD4-4931-A366-55E298147072}" type="pres">
      <dgm:prSet presAssocID="{D5157CB1-5A4F-4E75-8D4B-43C050D6E48C}" presName="node" presStyleLbl="node1" presStyleIdx="0" presStyleCnt="14" custRadScaleRad="148049" custRadScaleInc="4031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5BB6DD-E2C9-426E-8D33-ED56018CEB56}" type="pres">
      <dgm:prSet presAssocID="{B8CCA085-2B72-4808-AF66-690701D6DF0C}" presName="Name9" presStyleLbl="parChTrans1D2" presStyleIdx="1" presStyleCnt="14"/>
      <dgm:spPr/>
      <dgm:t>
        <a:bodyPr/>
        <a:lstStyle/>
        <a:p>
          <a:endParaRPr lang="zh-CN" altLang="en-US"/>
        </a:p>
      </dgm:t>
    </dgm:pt>
    <dgm:pt modelId="{00D78C3B-1085-4FA3-A532-934EE3224340}" type="pres">
      <dgm:prSet presAssocID="{B8CCA085-2B72-4808-AF66-690701D6DF0C}" presName="connTx" presStyleLbl="parChTrans1D2" presStyleIdx="1" presStyleCnt="14"/>
      <dgm:spPr/>
      <dgm:t>
        <a:bodyPr/>
        <a:lstStyle/>
        <a:p>
          <a:endParaRPr lang="zh-CN" altLang="en-US"/>
        </a:p>
      </dgm:t>
    </dgm:pt>
    <dgm:pt modelId="{C10DCC65-2085-4A2D-9037-CC085D46FE6D}" type="pres">
      <dgm:prSet presAssocID="{8C5650E8-C198-447C-9CA7-1924DF4CDFD2}" presName="node" presStyleLbl="node1" presStyleIdx="1" presStyleCnt="14" custRadScaleRad="114445" custRadScaleInc="2868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8F804B-F897-4C4E-8027-B2EBE3ED0083}" type="pres">
      <dgm:prSet presAssocID="{934AC90C-CA7C-4756-94E3-7868AF4AE0C3}" presName="Name9" presStyleLbl="parChTrans1D2" presStyleIdx="2" presStyleCnt="14"/>
      <dgm:spPr/>
      <dgm:t>
        <a:bodyPr/>
        <a:lstStyle/>
        <a:p>
          <a:endParaRPr lang="zh-CN" altLang="en-US"/>
        </a:p>
      </dgm:t>
    </dgm:pt>
    <dgm:pt modelId="{4D28EB75-8B3F-4C97-8520-CD442515F7F3}" type="pres">
      <dgm:prSet presAssocID="{934AC90C-CA7C-4756-94E3-7868AF4AE0C3}" presName="connTx" presStyleLbl="parChTrans1D2" presStyleIdx="2" presStyleCnt="14"/>
      <dgm:spPr/>
      <dgm:t>
        <a:bodyPr/>
        <a:lstStyle/>
        <a:p>
          <a:endParaRPr lang="zh-CN" altLang="en-US"/>
        </a:p>
      </dgm:t>
    </dgm:pt>
    <dgm:pt modelId="{67D60258-8B23-40DC-BBA6-AC55283E9A0A}" type="pres">
      <dgm:prSet presAssocID="{0FD8D50A-F06E-4152-9FDF-CCCF7BB30B8A}" presName="node" presStyleLbl="node1" presStyleIdx="2" presStyleCnt="14" custRadScaleRad="97693" custRadScaleInc="4688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658ADF-D8BD-4E93-AFC1-94A22EBECC4F}" type="pres">
      <dgm:prSet presAssocID="{5162D484-7795-4957-A541-76C3EF80DAE3}" presName="Name9" presStyleLbl="parChTrans1D2" presStyleIdx="3" presStyleCnt="14"/>
      <dgm:spPr/>
      <dgm:t>
        <a:bodyPr/>
        <a:lstStyle/>
        <a:p>
          <a:endParaRPr lang="zh-CN" altLang="en-US"/>
        </a:p>
      </dgm:t>
    </dgm:pt>
    <dgm:pt modelId="{AF7C9429-0DC7-4E20-A4BE-6C138AB6E930}" type="pres">
      <dgm:prSet presAssocID="{5162D484-7795-4957-A541-76C3EF80DAE3}" presName="connTx" presStyleLbl="parChTrans1D2" presStyleIdx="3" presStyleCnt="14"/>
      <dgm:spPr/>
      <dgm:t>
        <a:bodyPr/>
        <a:lstStyle/>
        <a:p>
          <a:endParaRPr lang="zh-CN" altLang="en-US"/>
        </a:p>
      </dgm:t>
    </dgm:pt>
    <dgm:pt modelId="{45D4C46E-778C-4CA7-8DB8-074106E32C32}" type="pres">
      <dgm:prSet presAssocID="{1B3DE51D-32CB-4FF2-BE60-8E642EC1C916}" presName="node" presStyleLbl="node1" presStyleIdx="3" presStyleCnt="14" custRadScaleRad="157276" custRadScaleInc="-260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161417-9925-489A-B4C9-6C8C2FF7EBC4}" type="pres">
      <dgm:prSet presAssocID="{792B2F85-34CD-494D-862B-5AD95C0FEAE4}" presName="Name9" presStyleLbl="parChTrans1D2" presStyleIdx="4" presStyleCnt="14"/>
      <dgm:spPr/>
      <dgm:t>
        <a:bodyPr/>
        <a:lstStyle/>
        <a:p>
          <a:endParaRPr lang="zh-CN" altLang="en-US"/>
        </a:p>
      </dgm:t>
    </dgm:pt>
    <dgm:pt modelId="{F89AAE14-D79A-4026-A25B-E33ECA1BB521}" type="pres">
      <dgm:prSet presAssocID="{792B2F85-34CD-494D-862B-5AD95C0FEAE4}" presName="connTx" presStyleLbl="parChTrans1D2" presStyleIdx="4" presStyleCnt="14"/>
      <dgm:spPr/>
      <dgm:t>
        <a:bodyPr/>
        <a:lstStyle/>
        <a:p>
          <a:endParaRPr lang="zh-CN" altLang="en-US"/>
        </a:p>
      </dgm:t>
    </dgm:pt>
    <dgm:pt modelId="{92759C21-8D1A-41FC-A62D-992F8A28D84B}" type="pres">
      <dgm:prSet presAssocID="{451264CB-98CE-4228-B330-5E00714B90B6}" presName="node" presStyleLbl="node1" presStyleIdx="4" presStyleCnt="14" custRadScaleRad="123839" custRadScaleInc="-13386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126014-FA38-4734-871D-22350F93CAD6}" type="pres">
      <dgm:prSet presAssocID="{8101EB23-4F57-4300-99AD-5660A3AB021E}" presName="Name9" presStyleLbl="parChTrans1D2" presStyleIdx="5" presStyleCnt="14"/>
      <dgm:spPr/>
      <dgm:t>
        <a:bodyPr/>
        <a:lstStyle/>
        <a:p>
          <a:endParaRPr lang="zh-CN" altLang="en-US"/>
        </a:p>
      </dgm:t>
    </dgm:pt>
    <dgm:pt modelId="{4EF5EF10-13BC-4EC2-869D-EBD3B1F2EE31}" type="pres">
      <dgm:prSet presAssocID="{8101EB23-4F57-4300-99AD-5660A3AB021E}" presName="connTx" presStyleLbl="parChTrans1D2" presStyleIdx="5" presStyleCnt="14"/>
      <dgm:spPr/>
      <dgm:t>
        <a:bodyPr/>
        <a:lstStyle/>
        <a:p>
          <a:endParaRPr lang="zh-CN" altLang="en-US"/>
        </a:p>
      </dgm:t>
    </dgm:pt>
    <dgm:pt modelId="{3607313F-9E99-426F-9736-6688E9E459CD}" type="pres">
      <dgm:prSet presAssocID="{572804F5-9A82-4502-8C0B-6E70B4CB862D}" presName="node" presStyleLbl="node1" presStyleIdx="5" presStyleCnt="14" custRadScaleRad="146293" custRadScaleInc="9340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AE15BC-74B9-49F3-80A5-56BFB890D9D3}" type="pres">
      <dgm:prSet presAssocID="{D175668C-D4D7-4BCF-B9A4-AE0A099A072F}" presName="Name9" presStyleLbl="parChTrans1D2" presStyleIdx="6" presStyleCnt="14"/>
      <dgm:spPr/>
      <dgm:t>
        <a:bodyPr/>
        <a:lstStyle/>
        <a:p>
          <a:endParaRPr lang="zh-CN" altLang="en-US"/>
        </a:p>
      </dgm:t>
    </dgm:pt>
    <dgm:pt modelId="{F029867E-58D3-476C-973A-FFCC6872C0BD}" type="pres">
      <dgm:prSet presAssocID="{D175668C-D4D7-4BCF-B9A4-AE0A099A072F}" presName="connTx" presStyleLbl="parChTrans1D2" presStyleIdx="6" presStyleCnt="14"/>
      <dgm:spPr/>
      <dgm:t>
        <a:bodyPr/>
        <a:lstStyle/>
        <a:p>
          <a:endParaRPr lang="zh-CN" altLang="en-US"/>
        </a:p>
      </dgm:t>
    </dgm:pt>
    <dgm:pt modelId="{AF695665-F35E-46C8-9CD1-07A38F89FCCA}" type="pres">
      <dgm:prSet presAssocID="{CAAACE2F-3851-4570-9A37-35AD06855EBC}" presName="node" presStyleLbl="node1" presStyleIdx="6" presStyleCnt="14" custRadScaleRad="110905" custRadScaleInc="5939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7" presStyleCnt="14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7" presStyleCnt="14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7" presStyleCnt="14" custRadScaleRad="159750" custRadScaleInc="9610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A2A25F-C92D-4C0C-9326-02761B158B2E}" type="pres">
      <dgm:prSet presAssocID="{A5FFF2F5-4F39-485F-ACB4-993053CFC611}" presName="Name9" presStyleLbl="parChTrans1D2" presStyleIdx="8" presStyleCnt="14"/>
      <dgm:spPr/>
      <dgm:t>
        <a:bodyPr/>
        <a:lstStyle/>
        <a:p>
          <a:endParaRPr lang="zh-CN" altLang="en-US"/>
        </a:p>
      </dgm:t>
    </dgm:pt>
    <dgm:pt modelId="{33552B16-5F67-4CAA-9FE8-0DD5528F185F}" type="pres">
      <dgm:prSet presAssocID="{A5FFF2F5-4F39-485F-ACB4-993053CFC611}" presName="connTx" presStyleLbl="parChTrans1D2" presStyleIdx="8" presStyleCnt="14"/>
      <dgm:spPr/>
      <dgm:t>
        <a:bodyPr/>
        <a:lstStyle/>
        <a:p>
          <a:endParaRPr lang="zh-CN" altLang="en-US"/>
        </a:p>
      </dgm:t>
    </dgm:pt>
    <dgm:pt modelId="{E2B42AFE-F1ED-4A9C-AE87-9D1E8FBA8190}" type="pres">
      <dgm:prSet presAssocID="{1B07D3BD-8C0B-474F-BF90-18DB20F08209}" presName="node" presStyleLbl="node1" presStyleIdx="8" presStyleCnt="14" custRadScaleRad="114448" custRadScaleInc="8345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0CAC0-6495-4826-94B2-4FCBD068C627}" type="pres">
      <dgm:prSet presAssocID="{65E7B839-A455-4EFA-9F21-ECE79D0A0E35}" presName="Name9" presStyleLbl="parChTrans1D2" presStyleIdx="9" presStyleCnt="14"/>
      <dgm:spPr/>
      <dgm:t>
        <a:bodyPr/>
        <a:lstStyle/>
        <a:p>
          <a:endParaRPr lang="zh-CN" altLang="en-US"/>
        </a:p>
      </dgm:t>
    </dgm:pt>
    <dgm:pt modelId="{2C53EC31-0030-41DD-BFC0-49BC52ED46F2}" type="pres">
      <dgm:prSet presAssocID="{65E7B839-A455-4EFA-9F21-ECE79D0A0E35}" presName="connTx" presStyleLbl="parChTrans1D2" presStyleIdx="9" presStyleCnt="14"/>
      <dgm:spPr/>
      <dgm:t>
        <a:bodyPr/>
        <a:lstStyle/>
        <a:p>
          <a:endParaRPr lang="zh-CN" altLang="en-US"/>
        </a:p>
      </dgm:t>
    </dgm:pt>
    <dgm:pt modelId="{B2E1ADA2-005D-453D-A436-6327FEF33FB6}" type="pres">
      <dgm:prSet presAssocID="{8D502987-252E-4EA5-A7F0-EF604AA6581A}" presName="node" presStyleLbl="node1" presStyleIdx="9" presStyleCnt="14" custRadScaleRad="151520" custRadScaleInc="-10273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DB23F-CD32-4BD0-B1FE-E2816C535F70}" type="pres">
      <dgm:prSet presAssocID="{EF39B456-C025-463C-8613-3BA6A72FB50E}" presName="Name9" presStyleLbl="parChTrans1D2" presStyleIdx="10" presStyleCnt="14"/>
      <dgm:spPr/>
      <dgm:t>
        <a:bodyPr/>
        <a:lstStyle/>
        <a:p>
          <a:endParaRPr lang="zh-CN" altLang="en-US"/>
        </a:p>
      </dgm:t>
    </dgm:pt>
    <dgm:pt modelId="{7C81E2A0-078A-48D4-B27F-AD6A9C101819}" type="pres">
      <dgm:prSet presAssocID="{EF39B456-C025-463C-8613-3BA6A72FB50E}" presName="connTx" presStyleLbl="parChTrans1D2" presStyleIdx="10" presStyleCnt="14"/>
      <dgm:spPr/>
      <dgm:t>
        <a:bodyPr/>
        <a:lstStyle/>
        <a:p>
          <a:endParaRPr lang="zh-CN" altLang="en-US"/>
        </a:p>
      </dgm:t>
    </dgm:pt>
    <dgm:pt modelId="{6CF0994B-0487-43A8-873B-150C9B43A87A}" type="pres">
      <dgm:prSet presAssocID="{001BBB4D-A896-4654-805E-9B394DD11B42}" presName="node" presStyleLbl="node1" presStyleIdx="10" presStyleCnt="14" custScaleX="100645" custScaleY="100645" custRadScaleRad="136892" custRadScaleInc="1386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900C3-2338-4630-9FB6-05FD7A0B4330}" type="pres">
      <dgm:prSet presAssocID="{4C3B76D1-C7FE-4713-9E0A-DAE4C89B9475}" presName="Name9" presStyleLbl="parChTrans1D2" presStyleIdx="11" presStyleCnt="14"/>
      <dgm:spPr/>
      <dgm:t>
        <a:bodyPr/>
        <a:lstStyle/>
        <a:p>
          <a:endParaRPr lang="zh-CN" altLang="en-US"/>
        </a:p>
      </dgm:t>
    </dgm:pt>
    <dgm:pt modelId="{8A9E676D-ADA4-4AD3-AFA4-63F84034F4D9}" type="pres">
      <dgm:prSet presAssocID="{4C3B76D1-C7FE-4713-9E0A-DAE4C89B9475}" presName="connTx" presStyleLbl="parChTrans1D2" presStyleIdx="11" presStyleCnt="14"/>
      <dgm:spPr/>
      <dgm:t>
        <a:bodyPr/>
        <a:lstStyle/>
        <a:p>
          <a:endParaRPr lang="zh-CN" altLang="en-US"/>
        </a:p>
      </dgm:t>
    </dgm:pt>
    <dgm:pt modelId="{F7F3EAF5-9532-4940-88BE-C8C7B384B223}" type="pres">
      <dgm:prSet presAssocID="{51ECD934-A025-4E02-8690-EAB77FB7E746}" presName="node" presStyleLbl="node1" presStyleIdx="11" presStyleCnt="14" custScaleX="107167" custScaleY="107167" custRadScaleRad="102589" custRadScaleInc="-1628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2531A4-0645-48E2-80C6-EFFEC222D7F5}" type="pres">
      <dgm:prSet presAssocID="{20A23C69-83F4-48CE-A9ED-71AA21A46F83}" presName="Name9" presStyleLbl="parChTrans1D2" presStyleIdx="12" presStyleCnt="14"/>
      <dgm:spPr/>
      <dgm:t>
        <a:bodyPr/>
        <a:lstStyle/>
        <a:p>
          <a:endParaRPr lang="zh-CN" altLang="en-US"/>
        </a:p>
      </dgm:t>
    </dgm:pt>
    <dgm:pt modelId="{7962ABAC-14AF-4C86-9EFB-4EEB7731ADCB}" type="pres">
      <dgm:prSet presAssocID="{20A23C69-83F4-48CE-A9ED-71AA21A46F83}" presName="connTx" presStyleLbl="parChTrans1D2" presStyleIdx="12" presStyleCnt="14"/>
      <dgm:spPr/>
      <dgm:t>
        <a:bodyPr/>
        <a:lstStyle/>
        <a:p>
          <a:endParaRPr lang="zh-CN" altLang="en-US"/>
        </a:p>
      </dgm:t>
    </dgm:pt>
    <dgm:pt modelId="{FF546644-B490-4085-A6BE-5C8493C39F0B}" type="pres">
      <dgm:prSet presAssocID="{13EC94BA-B8EE-49A1-B098-3C5920D64334}" presName="node" presStyleLbl="node1" presStyleIdx="12" presStyleCnt="14" custScaleX="107167" custScaleY="107167" custRadScaleRad="137043" custRadScaleInc="13732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13" presStyleCnt="14"/>
      <dgm:spPr/>
      <dgm:t>
        <a:bodyPr/>
        <a:lstStyle/>
        <a:p>
          <a:endParaRPr lang="zh-CN" altLang="en-US"/>
        </a:p>
      </dgm:t>
    </dgm:pt>
    <dgm:pt modelId="{50FDC3DB-62CD-40B7-A0FE-65FDEACB2449}" type="pres">
      <dgm:prSet presAssocID="{2D7C2BAB-59E5-47F6-B4F9-709934F0E4C6}" presName="connTx" presStyleLbl="parChTrans1D2" presStyleIdx="13" presStyleCnt="14"/>
      <dgm:spPr/>
      <dgm:t>
        <a:bodyPr/>
        <a:lstStyle/>
        <a:p>
          <a:endParaRPr lang="zh-CN" altLang="en-US"/>
        </a:p>
      </dgm:t>
    </dgm:pt>
    <dgm:pt modelId="{24F6738D-9C29-4CDC-A94A-A1846D904A8C}" type="pres">
      <dgm:prSet presAssocID="{1259CABD-57C8-43BE-929C-207D5BF575A7}" presName="node" presStyleLbl="node1" presStyleIdx="13" presStyleCnt="14" custRadScaleRad="126590" custRadScaleInc="8708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0CADD9AA-B3FB-44E2-8982-D03141F04B33}" type="presOf" srcId="{4C3B76D1-C7FE-4713-9E0A-DAE4C89B9475}" destId="{8A9E676D-ADA4-4AD3-AFA4-63F84034F4D9}" srcOrd="1" destOrd="0" presId="urn:microsoft.com/office/officeart/2005/8/layout/radial1"/>
    <dgm:cxn modelId="{64317E64-3D19-47EA-919D-28E4936B9F8A}" srcId="{0FD5E455-6D38-4EB5-9FD0-B6107C49AD61}" destId="{4C318491-2772-4988-B7F0-FA90E0E5AF4E}" srcOrd="7" destOrd="0" parTransId="{5CD0C59C-7EC5-4DA0-A27C-B1A54DFCF413}" sibTransId="{73F7D593-D467-40C6-901F-668F4A9D4D30}"/>
    <dgm:cxn modelId="{2A6D138E-EA31-4AEC-A11E-E2C32A452E7B}" type="presOf" srcId="{0FD8D50A-F06E-4152-9FDF-CCCF7BB30B8A}" destId="{67D60258-8B23-40DC-BBA6-AC55283E9A0A}" srcOrd="0" destOrd="0" presId="urn:microsoft.com/office/officeart/2005/8/layout/radial1"/>
    <dgm:cxn modelId="{F6262565-5A28-492E-88D6-9E7DC14FBFF3}" type="presOf" srcId="{65E7B839-A455-4EFA-9F21-ECE79D0A0E35}" destId="{2C53EC31-0030-41DD-BFC0-49BC52ED46F2}" srcOrd="1" destOrd="0" presId="urn:microsoft.com/office/officeart/2005/8/layout/radial1"/>
    <dgm:cxn modelId="{AF11C417-BEA0-4663-B3B5-C880A17A1EBF}" type="presOf" srcId="{0FD5E455-6D38-4EB5-9FD0-B6107C49AD61}" destId="{A5FB26C2-1330-4280-9190-3A2A9FA7B7EF}" srcOrd="0" destOrd="0" presId="urn:microsoft.com/office/officeart/2005/8/layout/radial1"/>
    <dgm:cxn modelId="{2B18FC6A-C11C-4167-A1E1-92F5BD20BEAC}" type="presOf" srcId="{934AC90C-CA7C-4756-94E3-7868AF4AE0C3}" destId="{568F804B-F897-4C4E-8027-B2EBE3ED0083}" srcOrd="0" destOrd="0" presId="urn:microsoft.com/office/officeart/2005/8/layout/radial1"/>
    <dgm:cxn modelId="{5230C2DF-6213-4FDB-9C8A-25936C46FD7B}" type="presOf" srcId="{8D502987-252E-4EA5-A7F0-EF604AA6581A}" destId="{B2E1ADA2-005D-453D-A436-6327FEF33FB6}" srcOrd="0" destOrd="0" presId="urn:microsoft.com/office/officeart/2005/8/layout/radial1"/>
    <dgm:cxn modelId="{06064ED8-E6E3-4DA2-AB3E-E15C1B2437DA}" type="presOf" srcId="{1259CABD-57C8-43BE-929C-207D5BF575A7}" destId="{24F6738D-9C29-4CDC-A94A-A1846D904A8C}" srcOrd="0" destOrd="0" presId="urn:microsoft.com/office/officeart/2005/8/layout/radial1"/>
    <dgm:cxn modelId="{E9F13D43-3CFA-448F-B710-800C4A435D8F}" type="presOf" srcId="{792B2F85-34CD-494D-862B-5AD95C0FEAE4}" destId="{55161417-9925-489A-B4C9-6C8C2FF7EBC4}" srcOrd="0" destOrd="0" presId="urn:microsoft.com/office/officeart/2005/8/layout/radial1"/>
    <dgm:cxn modelId="{6142A4C4-E987-4BE5-B5C3-DA79632757C9}" type="presOf" srcId="{8101EB23-4F57-4300-99AD-5660A3AB021E}" destId="{4EF5EF10-13BC-4EC2-869D-EBD3B1F2EE31}" srcOrd="1" destOrd="0" presId="urn:microsoft.com/office/officeart/2005/8/layout/radial1"/>
    <dgm:cxn modelId="{09EC705C-7E14-4AD8-83AC-2A5490C38820}" type="presOf" srcId="{20A23C69-83F4-48CE-A9ED-71AA21A46F83}" destId="{7962ABAC-14AF-4C86-9EFB-4EEB7731ADCB}" srcOrd="1" destOrd="0" presId="urn:microsoft.com/office/officeart/2005/8/layout/radial1"/>
    <dgm:cxn modelId="{5E1F054F-4523-40AB-BDDD-3C12035C0AE6}" type="presOf" srcId="{D5157CB1-5A4F-4E75-8D4B-43C050D6E48C}" destId="{31FD8C47-7BD4-4931-A366-55E298147072}" srcOrd="0" destOrd="0" presId="urn:microsoft.com/office/officeart/2005/8/layout/radial1"/>
    <dgm:cxn modelId="{267B61B8-C785-4D26-9F2E-1D38F799DEAB}" type="presOf" srcId="{B8CCA085-2B72-4808-AF66-690701D6DF0C}" destId="{6A5BB6DD-E2C9-426E-8D33-ED56018CEB56}" srcOrd="0" destOrd="0" presId="urn:microsoft.com/office/officeart/2005/8/layout/radial1"/>
    <dgm:cxn modelId="{FB2C9292-70D5-4D32-A219-B15C4C792837}" srcId="{0FD5E455-6D38-4EB5-9FD0-B6107C49AD61}" destId="{D5157CB1-5A4F-4E75-8D4B-43C050D6E48C}" srcOrd="0" destOrd="0" parTransId="{9391490B-6CDA-4960-942B-DDE921B4547C}" sibTransId="{1F926094-E157-4C12-8C22-332D50D9CA2D}"/>
    <dgm:cxn modelId="{B67C10C1-4164-44C6-A20B-ADF67CFBFB96}" type="presOf" srcId="{792B2F85-34CD-494D-862B-5AD95C0FEAE4}" destId="{F89AAE14-D79A-4026-A25B-E33ECA1BB521}" srcOrd="1" destOrd="0" presId="urn:microsoft.com/office/officeart/2005/8/layout/radial1"/>
    <dgm:cxn modelId="{1D81F572-8BDE-47B2-9277-8F6E840CCB75}" srcId="{0FD5E455-6D38-4EB5-9FD0-B6107C49AD61}" destId="{1B3DE51D-32CB-4FF2-BE60-8E642EC1C916}" srcOrd="3" destOrd="0" parTransId="{5162D484-7795-4957-A541-76C3EF80DAE3}" sibTransId="{F075F823-C9A5-4A90-967A-10C96F9B2558}"/>
    <dgm:cxn modelId="{7EBBA3AA-105E-4C89-91B8-62D299DFBF55}" type="presOf" srcId="{4C3B76D1-C7FE-4713-9E0A-DAE4C89B9475}" destId="{0C0900C3-2338-4630-9FB6-05FD7A0B4330}" srcOrd="0" destOrd="0" presId="urn:microsoft.com/office/officeart/2005/8/layout/radial1"/>
    <dgm:cxn modelId="{6FD881BE-64B4-485D-8B61-8A046117729D}" type="presOf" srcId="{7E6F9777-E331-4DB4-B3C5-D7160BE88CB7}" destId="{12177DAA-EF77-4BE8-A4B3-04512509EC7E}" srcOrd="0" destOrd="0" presId="urn:microsoft.com/office/officeart/2005/8/layout/radial1"/>
    <dgm:cxn modelId="{1698640C-0956-4ABB-A69E-BEF8C2DAE05E}" type="presOf" srcId="{572804F5-9A82-4502-8C0B-6E70B4CB862D}" destId="{3607313F-9E99-426F-9736-6688E9E459CD}" srcOrd="0" destOrd="0" presId="urn:microsoft.com/office/officeart/2005/8/layout/radial1"/>
    <dgm:cxn modelId="{FED73369-E5BB-4B7D-B56A-7BB3D3096409}" type="presOf" srcId="{1B07D3BD-8C0B-474F-BF90-18DB20F08209}" destId="{E2B42AFE-F1ED-4A9C-AE87-9D1E8FBA8190}" srcOrd="0" destOrd="0" presId="urn:microsoft.com/office/officeart/2005/8/layout/radial1"/>
    <dgm:cxn modelId="{55650D69-EB3E-435C-9B0E-D1800E4833D7}" type="presOf" srcId="{D175668C-D4D7-4BCF-B9A4-AE0A099A072F}" destId="{CFAE15BC-74B9-49F3-80A5-56BFB890D9D3}" srcOrd="0" destOrd="0" presId="urn:microsoft.com/office/officeart/2005/8/layout/radial1"/>
    <dgm:cxn modelId="{3ADB40B9-8498-43D2-9A8F-90AFF8A67095}" type="presOf" srcId="{65E7B839-A455-4EFA-9F21-ECE79D0A0E35}" destId="{55E0CAC0-6495-4826-94B2-4FCBD068C627}" srcOrd="0" destOrd="0" presId="urn:microsoft.com/office/officeart/2005/8/layout/radial1"/>
    <dgm:cxn modelId="{7F6448C2-1613-41C5-B85A-BF536DE1DA77}" type="presOf" srcId="{D175668C-D4D7-4BCF-B9A4-AE0A099A072F}" destId="{F029867E-58D3-476C-973A-FFCC6872C0BD}" srcOrd="1" destOrd="0" presId="urn:microsoft.com/office/officeart/2005/8/layout/radial1"/>
    <dgm:cxn modelId="{F29B4C80-93D4-4F08-B914-98322A7F79DA}" type="presOf" srcId="{5CD0C59C-7EC5-4DA0-A27C-B1A54DFCF413}" destId="{D251663E-248B-4D43-9FD5-98BE16F89429}" srcOrd="1" destOrd="0" presId="urn:microsoft.com/office/officeart/2005/8/layout/radial1"/>
    <dgm:cxn modelId="{8428069F-A52B-414B-986E-B99C7A835802}" type="presOf" srcId="{EF39B456-C025-463C-8613-3BA6A72FB50E}" destId="{751DB23F-CD32-4BD0-B1FE-E2816C535F70}" srcOrd="0" destOrd="0" presId="urn:microsoft.com/office/officeart/2005/8/layout/radial1"/>
    <dgm:cxn modelId="{4600627F-A2E5-493F-BDF1-0892D1CC8DC9}" type="presOf" srcId="{A5FFF2F5-4F39-485F-ACB4-993053CFC611}" destId="{9EA2A25F-C92D-4C0C-9326-02761B158B2E}" srcOrd="0" destOrd="0" presId="urn:microsoft.com/office/officeart/2005/8/layout/radial1"/>
    <dgm:cxn modelId="{0A0C98F1-CAEE-4198-A6BB-7DC603686393}" type="presOf" srcId="{2D7C2BAB-59E5-47F6-B4F9-709934F0E4C6}" destId="{892DB070-7308-4A1F-88D9-085A35A4DC1C}" srcOrd="0" destOrd="0" presId="urn:microsoft.com/office/officeart/2005/8/layout/radial1"/>
    <dgm:cxn modelId="{706A913A-58A7-4A98-B28B-97CA7029CEC0}" type="presOf" srcId="{13EC94BA-B8EE-49A1-B098-3C5920D64334}" destId="{FF546644-B490-4085-A6BE-5C8493C39F0B}" srcOrd="0" destOrd="0" presId="urn:microsoft.com/office/officeart/2005/8/layout/radial1"/>
    <dgm:cxn modelId="{E8F99455-7D7E-4CFF-90EA-B5C70A3F121F}" srcId="{0FD5E455-6D38-4EB5-9FD0-B6107C49AD61}" destId="{001BBB4D-A896-4654-805E-9B394DD11B42}" srcOrd="10" destOrd="0" parTransId="{EF39B456-C025-463C-8613-3BA6A72FB50E}" sibTransId="{FD77CEDD-3B53-463D-ABE7-6BA33A04D639}"/>
    <dgm:cxn modelId="{A713376B-1968-4380-9911-63F3FDC2BEAE}" srcId="{0FD5E455-6D38-4EB5-9FD0-B6107C49AD61}" destId="{51ECD934-A025-4E02-8690-EAB77FB7E746}" srcOrd="11" destOrd="0" parTransId="{4C3B76D1-C7FE-4713-9E0A-DAE4C89B9475}" sibTransId="{12B7DC25-AFDB-45E5-A3D4-0B7B7391142E}"/>
    <dgm:cxn modelId="{6612704C-F045-4CEC-8D62-B74B6E4A82E0}" type="presOf" srcId="{B8CCA085-2B72-4808-AF66-690701D6DF0C}" destId="{00D78C3B-1085-4FA3-A532-934EE3224340}" srcOrd="1" destOrd="0" presId="urn:microsoft.com/office/officeart/2005/8/layout/radial1"/>
    <dgm:cxn modelId="{AFA405DB-EF26-4D90-BA69-10A2565B3032}" type="presOf" srcId="{51ECD934-A025-4E02-8690-EAB77FB7E746}" destId="{F7F3EAF5-9532-4940-88BE-C8C7B384B223}" srcOrd="0" destOrd="0" presId="urn:microsoft.com/office/officeart/2005/8/layout/radial1"/>
    <dgm:cxn modelId="{5BB14FF9-8544-4B1B-A27D-4B9F6254236F}" srcId="{0FD5E455-6D38-4EB5-9FD0-B6107C49AD61}" destId="{1B07D3BD-8C0B-474F-BF90-18DB20F08209}" srcOrd="8" destOrd="0" parTransId="{A5FFF2F5-4F39-485F-ACB4-993053CFC611}" sibTransId="{7DE27FAC-FA63-4896-BD7E-5A6AE1EEF102}"/>
    <dgm:cxn modelId="{FE5B64E5-A8A0-42AF-A5CE-8CAC5DE5C65D}" srcId="{0FD5E455-6D38-4EB5-9FD0-B6107C49AD61}" destId="{13EC94BA-B8EE-49A1-B098-3C5920D64334}" srcOrd="12" destOrd="0" parTransId="{20A23C69-83F4-48CE-A9ED-71AA21A46F83}" sibTransId="{ABCF75AC-F7A2-470F-9523-E0ECDD8C7DD9}"/>
    <dgm:cxn modelId="{F5F341D6-BAE9-4C37-BB35-396CAD1F7512}" type="presOf" srcId="{5162D484-7795-4957-A541-76C3EF80DAE3}" destId="{AF7C9429-0DC7-4E20-A4BE-6C138AB6E930}" srcOrd="1" destOrd="0" presId="urn:microsoft.com/office/officeart/2005/8/layout/radial1"/>
    <dgm:cxn modelId="{8406CB72-E2A7-4AC8-84B6-94B508048CD2}" srcId="{0FD5E455-6D38-4EB5-9FD0-B6107C49AD61}" destId="{0FD8D50A-F06E-4152-9FDF-CCCF7BB30B8A}" srcOrd="2" destOrd="0" parTransId="{934AC90C-CA7C-4756-94E3-7868AF4AE0C3}" sibTransId="{39A37E5C-97E6-48B9-9FD0-8ECDF1D0C37F}"/>
    <dgm:cxn modelId="{D2EDB685-8D7C-4C76-B28C-6BD82C289E89}" type="presOf" srcId="{1B3DE51D-32CB-4FF2-BE60-8E642EC1C916}" destId="{45D4C46E-778C-4CA7-8DB8-074106E32C32}" srcOrd="0" destOrd="0" presId="urn:microsoft.com/office/officeart/2005/8/layout/radial1"/>
    <dgm:cxn modelId="{F942BBDF-C1B7-4EA9-848F-7663DB44EE50}" type="presOf" srcId="{001BBB4D-A896-4654-805E-9B394DD11B42}" destId="{6CF0994B-0487-43A8-873B-150C9B43A87A}" srcOrd="0" destOrd="0" presId="urn:microsoft.com/office/officeart/2005/8/layout/radial1"/>
    <dgm:cxn modelId="{BE9E2723-7363-46A8-9544-6DD0892FD54B}" type="presOf" srcId="{451264CB-98CE-4228-B330-5E00714B90B6}" destId="{92759C21-8D1A-41FC-A62D-992F8A28D84B}" srcOrd="0" destOrd="0" presId="urn:microsoft.com/office/officeart/2005/8/layout/radial1"/>
    <dgm:cxn modelId="{F8AD0A58-A919-4736-B33C-692DFE7EE7D6}" type="presOf" srcId="{CAAACE2F-3851-4570-9A37-35AD06855EBC}" destId="{AF695665-F35E-46C8-9CD1-07A38F89FCCA}" srcOrd="0" destOrd="0" presId="urn:microsoft.com/office/officeart/2005/8/layout/radial1"/>
    <dgm:cxn modelId="{10A1A8EA-C8B2-439E-ABFC-628967551898}" srcId="{0FD5E455-6D38-4EB5-9FD0-B6107C49AD61}" destId="{451264CB-98CE-4228-B330-5E00714B90B6}" srcOrd="4" destOrd="0" parTransId="{792B2F85-34CD-494D-862B-5AD95C0FEAE4}" sibTransId="{F7393499-C61D-4907-AEFC-F1E26373DEDA}"/>
    <dgm:cxn modelId="{F90F2134-88A7-44D7-8AC5-23FE016DFA47}" srcId="{0FD5E455-6D38-4EB5-9FD0-B6107C49AD61}" destId="{1259CABD-57C8-43BE-929C-207D5BF575A7}" srcOrd="13" destOrd="0" parTransId="{2D7C2BAB-59E5-47F6-B4F9-709934F0E4C6}" sibTransId="{91E5382A-792C-48C3-98FE-E74C578ED2B7}"/>
    <dgm:cxn modelId="{A1B3E6ED-DEA1-439E-B799-E7826E3C507C}" type="presOf" srcId="{2D7C2BAB-59E5-47F6-B4F9-709934F0E4C6}" destId="{50FDC3DB-62CD-40B7-A0FE-65FDEACB2449}" srcOrd="1" destOrd="0" presId="urn:microsoft.com/office/officeart/2005/8/layout/radial1"/>
    <dgm:cxn modelId="{EC0B4F4D-1D33-46C7-9C9B-3AD78579438D}" type="presOf" srcId="{9391490B-6CDA-4960-942B-DDE921B4547C}" destId="{01AF69E3-C970-465A-9EE2-1B60F7FE501C}" srcOrd="1" destOrd="0" presId="urn:microsoft.com/office/officeart/2005/8/layout/radial1"/>
    <dgm:cxn modelId="{AEB080E0-20F3-4297-8F30-22721E2FDFC7}" type="presOf" srcId="{8101EB23-4F57-4300-99AD-5660A3AB021E}" destId="{78126014-FA38-4734-871D-22350F93CAD6}" srcOrd="0" destOrd="0" presId="urn:microsoft.com/office/officeart/2005/8/layout/radial1"/>
    <dgm:cxn modelId="{F2BAFA91-F315-46C7-BC43-99DE94304A19}" type="presOf" srcId="{5CD0C59C-7EC5-4DA0-A27C-B1A54DFCF413}" destId="{A2A03876-2E34-4A5A-BC76-E9E291E5E6E3}" srcOrd="0" destOrd="0" presId="urn:microsoft.com/office/officeart/2005/8/layout/radial1"/>
    <dgm:cxn modelId="{1AE6847E-CFD7-45C4-A4E1-75EFD37BB2F2}" srcId="{0FD5E455-6D38-4EB5-9FD0-B6107C49AD61}" destId="{8C5650E8-C198-447C-9CA7-1924DF4CDFD2}" srcOrd="1" destOrd="0" parTransId="{B8CCA085-2B72-4808-AF66-690701D6DF0C}" sibTransId="{CB45D0FA-9ABE-4840-BBE2-19956A2AC6B3}"/>
    <dgm:cxn modelId="{A1F3DA12-E040-4C0D-B1BB-C608E40C2CD8}" srcId="{0FD5E455-6D38-4EB5-9FD0-B6107C49AD61}" destId="{8D502987-252E-4EA5-A7F0-EF604AA6581A}" srcOrd="9" destOrd="0" parTransId="{65E7B839-A455-4EFA-9F21-ECE79D0A0E35}" sibTransId="{388686BB-575F-4DC6-AE74-2AED2C9FB3F8}"/>
    <dgm:cxn modelId="{C5008830-5C4C-4101-A30C-1E4339B48708}" type="presOf" srcId="{8C5650E8-C198-447C-9CA7-1924DF4CDFD2}" destId="{C10DCC65-2085-4A2D-9037-CC085D46FE6D}" srcOrd="0" destOrd="0" presId="urn:microsoft.com/office/officeart/2005/8/layout/radial1"/>
    <dgm:cxn modelId="{F0A992C9-DA32-4334-A8E5-281C7A90880C}" type="presOf" srcId="{5162D484-7795-4957-A541-76C3EF80DAE3}" destId="{8C658ADF-D8BD-4E93-AFC1-94A22EBECC4F}" srcOrd="0" destOrd="0" presId="urn:microsoft.com/office/officeart/2005/8/layout/radial1"/>
    <dgm:cxn modelId="{EA885EC1-A2B1-4995-AF79-2E22FFE8A843}" type="presOf" srcId="{4C318491-2772-4988-B7F0-FA90E0E5AF4E}" destId="{ED92AB78-4460-4DFE-9B2F-342C94C22CAA}" srcOrd="0" destOrd="0" presId="urn:microsoft.com/office/officeart/2005/8/layout/radial1"/>
    <dgm:cxn modelId="{8308E2DC-3ED8-4C9E-861B-9A69921CD20C}" srcId="{0FD5E455-6D38-4EB5-9FD0-B6107C49AD61}" destId="{CAAACE2F-3851-4570-9A37-35AD06855EBC}" srcOrd="6" destOrd="0" parTransId="{D175668C-D4D7-4BCF-B9A4-AE0A099A072F}" sibTransId="{F7C69315-BE3E-4DF8-9DF8-481297E5A9E2}"/>
    <dgm:cxn modelId="{B2C02476-F2F3-43F2-AFFF-F34FC6FA53A4}" type="presOf" srcId="{EF39B456-C025-463C-8613-3BA6A72FB50E}" destId="{7C81E2A0-078A-48D4-B27F-AD6A9C101819}" srcOrd="1" destOrd="0" presId="urn:microsoft.com/office/officeart/2005/8/layout/radial1"/>
    <dgm:cxn modelId="{815D67FE-322A-4D21-B29B-E7624BD8BDEF}" srcId="{0FD5E455-6D38-4EB5-9FD0-B6107C49AD61}" destId="{572804F5-9A82-4502-8C0B-6E70B4CB862D}" srcOrd="5" destOrd="0" parTransId="{8101EB23-4F57-4300-99AD-5660A3AB021E}" sibTransId="{80EB0F3B-BDA3-44DA-8AB8-7B82A18DCD21}"/>
    <dgm:cxn modelId="{3C9A3F62-B593-4AFB-8600-7F2080128FCB}" type="presOf" srcId="{9391490B-6CDA-4960-942B-DDE921B4547C}" destId="{3DBF78E4-EA5C-4C84-B731-9818DEDB9034}" srcOrd="0" destOrd="0" presId="urn:microsoft.com/office/officeart/2005/8/layout/radial1"/>
    <dgm:cxn modelId="{505A174E-7045-4050-AD17-3089C26DF474}" type="presOf" srcId="{934AC90C-CA7C-4756-94E3-7868AF4AE0C3}" destId="{4D28EB75-8B3F-4C97-8520-CD442515F7F3}" srcOrd="1" destOrd="0" presId="urn:microsoft.com/office/officeart/2005/8/layout/radial1"/>
    <dgm:cxn modelId="{C7AE6B4E-B07E-4D5B-ABE9-73A5AD795437}" type="presOf" srcId="{20A23C69-83F4-48CE-A9ED-71AA21A46F83}" destId="{3F2531A4-0645-48E2-80C6-EFFEC222D7F5}" srcOrd="0" destOrd="0" presId="urn:microsoft.com/office/officeart/2005/8/layout/radial1"/>
    <dgm:cxn modelId="{D9CFB688-37D7-42D5-9D7F-6E202E0A186E}" type="presOf" srcId="{A5FFF2F5-4F39-485F-ACB4-993053CFC611}" destId="{33552B16-5F67-4CAA-9FE8-0DD5528F185F}" srcOrd="1" destOrd="0" presId="urn:microsoft.com/office/officeart/2005/8/layout/radial1"/>
    <dgm:cxn modelId="{2037CF57-9315-48BF-9857-7D608631924C}" type="presParOf" srcId="{12177DAA-EF77-4BE8-A4B3-04512509EC7E}" destId="{A5FB26C2-1330-4280-9190-3A2A9FA7B7EF}" srcOrd="0" destOrd="0" presId="urn:microsoft.com/office/officeart/2005/8/layout/radial1"/>
    <dgm:cxn modelId="{A3A07C37-0F11-44FC-9524-148DF203EFEF}" type="presParOf" srcId="{12177DAA-EF77-4BE8-A4B3-04512509EC7E}" destId="{3DBF78E4-EA5C-4C84-B731-9818DEDB9034}" srcOrd="1" destOrd="0" presId="urn:microsoft.com/office/officeart/2005/8/layout/radial1"/>
    <dgm:cxn modelId="{6CAF84BC-48B9-4AB6-A4D1-62E1C2AE0B6C}" type="presParOf" srcId="{3DBF78E4-EA5C-4C84-B731-9818DEDB9034}" destId="{01AF69E3-C970-465A-9EE2-1B60F7FE501C}" srcOrd="0" destOrd="0" presId="urn:microsoft.com/office/officeart/2005/8/layout/radial1"/>
    <dgm:cxn modelId="{988B759F-F714-4BF7-B706-6BA0FDB042FF}" type="presParOf" srcId="{12177DAA-EF77-4BE8-A4B3-04512509EC7E}" destId="{31FD8C47-7BD4-4931-A366-55E298147072}" srcOrd="2" destOrd="0" presId="urn:microsoft.com/office/officeart/2005/8/layout/radial1"/>
    <dgm:cxn modelId="{BD1D4888-ADBD-46AA-8E7D-559F4C9BEB69}" type="presParOf" srcId="{12177DAA-EF77-4BE8-A4B3-04512509EC7E}" destId="{6A5BB6DD-E2C9-426E-8D33-ED56018CEB56}" srcOrd="3" destOrd="0" presId="urn:microsoft.com/office/officeart/2005/8/layout/radial1"/>
    <dgm:cxn modelId="{472A64B4-32D3-4638-AEF5-1B78FB2469BF}" type="presParOf" srcId="{6A5BB6DD-E2C9-426E-8D33-ED56018CEB56}" destId="{00D78C3B-1085-4FA3-A532-934EE3224340}" srcOrd="0" destOrd="0" presId="urn:microsoft.com/office/officeart/2005/8/layout/radial1"/>
    <dgm:cxn modelId="{156D6473-40FB-4C31-9D4A-116CCB5A736D}" type="presParOf" srcId="{12177DAA-EF77-4BE8-A4B3-04512509EC7E}" destId="{C10DCC65-2085-4A2D-9037-CC085D46FE6D}" srcOrd="4" destOrd="0" presId="urn:microsoft.com/office/officeart/2005/8/layout/radial1"/>
    <dgm:cxn modelId="{05290DDD-8316-4368-87E4-B161DF8B278B}" type="presParOf" srcId="{12177DAA-EF77-4BE8-A4B3-04512509EC7E}" destId="{568F804B-F897-4C4E-8027-B2EBE3ED0083}" srcOrd="5" destOrd="0" presId="urn:microsoft.com/office/officeart/2005/8/layout/radial1"/>
    <dgm:cxn modelId="{4A2DCFE0-370E-4261-8F45-2B4FF71C2C03}" type="presParOf" srcId="{568F804B-F897-4C4E-8027-B2EBE3ED0083}" destId="{4D28EB75-8B3F-4C97-8520-CD442515F7F3}" srcOrd="0" destOrd="0" presId="urn:microsoft.com/office/officeart/2005/8/layout/radial1"/>
    <dgm:cxn modelId="{8E58A471-0023-442B-AAFB-92FE73602CD3}" type="presParOf" srcId="{12177DAA-EF77-4BE8-A4B3-04512509EC7E}" destId="{67D60258-8B23-40DC-BBA6-AC55283E9A0A}" srcOrd="6" destOrd="0" presId="urn:microsoft.com/office/officeart/2005/8/layout/radial1"/>
    <dgm:cxn modelId="{FF611841-63D2-4F3F-AAFB-85EDEC5DFA15}" type="presParOf" srcId="{12177DAA-EF77-4BE8-A4B3-04512509EC7E}" destId="{8C658ADF-D8BD-4E93-AFC1-94A22EBECC4F}" srcOrd="7" destOrd="0" presId="urn:microsoft.com/office/officeart/2005/8/layout/radial1"/>
    <dgm:cxn modelId="{9F657863-81A8-4199-A45E-4ED05A8BA398}" type="presParOf" srcId="{8C658ADF-D8BD-4E93-AFC1-94A22EBECC4F}" destId="{AF7C9429-0DC7-4E20-A4BE-6C138AB6E930}" srcOrd="0" destOrd="0" presId="urn:microsoft.com/office/officeart/2005/8/layout/radial1"/>
    <dgm:cxn modelId="{A6A15695-87DE-4DA9-90AA-488DD965F031}" type="presParOf" srcId="{12177DAA-EF77-4BE8-A4B3-04512509EC7E}" destId="{45D4C46E-778C-4CA7-8DB8-074106E32C32}" srcOrd="8" destOrd="0" presId="urn:microsoft.com/office/officeart/2005/8/layout/radial1"/>
    <dgm:cxn modelId="{1E8385B5-DE43-4F11-BD77-746B650E40DF}" type="presParOf" srcId="{12177DAA-EF77-4BE8-A4B3-04512509EC7E}" destId="{55161417-9925-489A-B4C9-6C8C2FF7EBC4}" srcOrd="9" destOrd="0" presId="urn:microsoft.com/office/officeart/2005/8/layout/radial1"/>
    <dgm:cxn modelId="{61EA9C4F-DD0A-42A3-A05C-273978DF4028}" type="presParOf" srcId="{55161417-9925-489A-B4C9-6C8C2FF7EBC4}" destId="{F89AAE14-D79A-4026-A25B-E33ECA1BB521}" srcOrd="0" destOrd="0" presId="urn:microsoft.com/office/officeart/2005/8/layout/radial1"/>
    <dgm:cxn modelId="{53DE60A1-9648-4C02-ADB3-D80843EFFC1E}" type="presParOf" srcId="{12177DAA-EF77-4BE8-A4B3-04512509EC7E}" destId="{92759C21-8D1A-41FC-A62D-992F8A28D84B}" srcOrd="10" destOrd="0" presId="urn:microsoft.com/office/officeart/2005/8/layout/radial1"/>
    <dgm:cxn modelId="{FBADA947-6717-427B-B52D-40567436B138}" type="presParOf" srcId="{12177DAA-EF77-4BE8-A4B3-04512509EC7E}" destId="{78126014-FA38-4734-871D-22350F93CAD6}" srcOrd="11" destOrd="0" presId="urn:microsoft.com/office/officeart/2005/8/layout/radial1"/>
    <dgm:cxn modelId="{EE0014E3-1BCB-4526-A88D-703DECC0ADAF}" type="presParOf" srcId="{78126014-FA38-4734-871D-22350F93CAD6}" destId="{4EF5EF10-13BC-4EC2-869D-EBD3B1F2EE31}" srcOrd="0" destOrd="0" presId="urn:microsoft.com/office/officeart/2005/8/layout/radial1"/>
    <dgm:cxn modelId="{C5A9F354-9FD5-44EB-A36F-C4EF7A6B73BB}" type="presParOf" srcId="{12177DAA-EF77-4BE8-A4B3-04512509EC7E}" destId="{3607313F-9E99-426F-9736-6688E9E459CD}" srcOrd="12" destOrd="0" presId="urn:microsoft.com/office/officeart/2005/8/layout/radial1"/>
    <dgm:cxn modelId="{B474EA38-20D5-45DB-A48A-39384EA3A890}" type="presParOf" srcId="{12177DAA-EF77-4BE8-A4B3-04512509EC7E}" destId="{CFAE15BC-74B9-49F3-80A5-56BFB890D9D3}" srcOrd="13" destOrd="0" presId="urn:microsoft.com/office/officeart/2005/8/layout/radial1"/>
    <dgm:cxn modelId="{77F88BEA-9949-4689-9B30-62181B59D804}" type="presParOf" srcId="{CFAE15BC-74B9-49F3-80A5-56BFB890D9D3}" destId="{F029867E-58D3-476C-973A-FFCC6872C0BD}" srcOrd="0" destOrd="0" presId="urn:microsoft.com/office/officeart/2005/8/layout/radial1"/>
    <dgm:cxn modelId="{C6C0C2EC-2F36-47AB-B5C4-46E0CA43AFAB}" type="presParOf" srcId="{12177DAA-EF77-4BE8-A4B3-04512509EC7E}" destId="{AF695665-F35E-46C8-9CD1-07A38F89FCCA}" srcOrd="14" destOrd="0" presId="urn:microsoft.com/office/officeart/2005/8/layout/radial1"/>
    <dgm:cxn modelId="{6A2A0B9E-16A8-4A81-A965-530E9BAD734D}" type="presParOf" srcId="{12177DAA-EF77-4BE8-A4B3-04512509EC7E}" destId="{A2A03876-2E34-4A5A-BC76-E9E291E5E6E3}" srcOrd="15" destOrd="0" presId="urn:microsoft.com/office/officeart/2005/8/layout/radial1"/>
    <dgm:cxn modelId="{B09E4642-CE43-4C1B-BCCB-3AF0E528E4EF}" type="presParOf" srcId="{A2A03876-2E34-4A5A-BC76-E9E291E5E6E3}" destId="{D251663E-248B-4D43-9FD5-98BE16F89429}" srcOrd="0" destOrd="0" presId="urn:microsoft.com/office/officeart/2005/8/layout/radial1"/>
    <dgm:cxn modelId="{3D38BD93-8D09-495F-8B11-E4E9F0FE13C6}" type="presParOf" srcId="{12177DAA-EF77-4BE8-A4B3-04512509EC7E}" destId="{ED92AB78-4460-4DFE-9B2F-342C94C22CAA}" srcOrd="16" destOrd="0" presId="urn:microsoft.com/office/officeart/2005/8/layout/radial1"/>
    <dgm:cxn modelId="{15202E5C-1E6B-46FE-A9DE-3CBA01493A7B}" type="presParOf" srcId="{12177DAA-EF77-4BE8-A4B3-04512509EC7E}" destId="{9EA2A25F-C92D-4C0C-9326-02761B158B2E}" srcOrd="17" destOrd="0" presId="urn:microsoft.com/office/officeart/2005/8/layout/radial1"/>
    <dgm:cxn modelId="{BB0F9C4B-C785-40C8-AE3B-728553B55F33}" type="presParOf" srcId="{9EA2A25F-C92D-4C0C-9326-02761B158B2E}" destId="{33552B16-5F67-4CAA-9FE8-0DD5528F185F}" srcOrd="0" destOrd="0" presId="urn:microsoft.com/office/officeart/2005/8/layout/radial1"/>
    <dgm:cxn modelId="{E2690E55-0BF2-453A-9ABC-6F4F691AA4B8}" type="presParOf" srcId="{12177DAA-EF77-4BE8-A4B3-04512509EC7E}" destId="{E2B42AFE-F1ED-4A9C-AE87-9D1E8FBA8190}" srcOrd="18" destOrd="0" presId="urn:microsoft.com/office/officeart/2005/8/layout/radial1"/>
    <dgm:cxn modelId="{9D78A217-7385-42D5-97E0-8B0E0DE1927D}" type="presParOf" srcId="{12177DAA-EF77-4BE8-A4B3-04512509EC7E}" destId="{55E0CAC0-6495-4826-94B2-4FCBD068C627}" srcOrd="19" destOrd="0" presId="urn:microsoft.com/office/officeart/2005/8/layout/radial1"/>
    <dgm:cxn modelId="{A69FF27B-D101-418B-8EDD-D828A9561503}" type="presParOf" srcId="{55E0CAC0-6495-4826-94B2-4FCBD068C627}" destId="{2C53EC31-0030-41DD-BFC0-49BC52ED46F2}" srcOrd="0" destOrd="0" presId="urn:microsoft.com/office/officeart/2005/8/layout/radial1"/>
    <dgm:cxn modelId="{810E9ABB-6803-470F-89A0-10BAD612B161}" type="presParOf" srcId="{12177DAA-EF77-4BE8-A4B3-04512509EC7E}" destId="{B2E1ADA2-005D-453D-A436-6327FEF33FB6}" srcOrd="20" destOrd="0" presId="urn:microsoft.com/office/officeart/2005/8/layout/radial1"/>
    <dgm:cxn modelId="{AA41741F-B79A-4D95-A255-A5C4A420898A}" type="presParOf" srcId="{12177DAA-EF77-4BE8-A4B3-04512509EC7E}" destId="{751DB23F-CD32-4BD0-B1FE-E2816C535F70}" srcOrd="21" destOrd="0" presId="urn:microsoft.com/office/officeart/2005/8/layout/radial1"/>
    <dgm:cxn modelId="{2DFF6454-8C64-470F-921E-640DC94B8CFC}" type="presParOf" srcId="{751DB23F-CD32-4BD0-B1FE-E2816C535F70}" destId="{7C81E2A0-078A-48D4-B27F-AD6A9C101819}" srcOrd="0" destOrd="0" presId="urn:microsoft.com/office/officeart/2005/8/layout/radial1"/>
    <dgm:cxn modelId="{9EADFAF1-93E2-44BF-A7BF-5B1AD564B68B}" type="presParOf" srcId="{12177DAA-EF77-4BE8-A4B3-04512509EC7E}" destId="{6CF0994B-0487-43A8-873B-150C9B43A87A}" srcOrd="22" destOrd="0" presId="urn:microsoft.com/office/officeart/2005/8/layout/radial1"/>
    <dgm:cxn modelId="{C4A5CEFB-4DE0-49F0-B8E5-2BF2636B0E4C}" type="presParOf" srcId="{12177DAA-EF77-4BE8-A4B3-04512509EC7E}" destId="{0C0900C3-2338-4630-9FB6-05FD7A0B4330}" srcOrd="23" destOrd="0" presId="urn:microsoft.com/office/officeart/2005/8/layout/radial1"/>
    <dgm:cxn modelId="{E3EF7632-D614-4A74-84D0-99B3F89063E1}" type="presParOf" srcId="{0C0900C3-2338-4630-9FB6-05FD7A0B4330}" destId="{8A9E676D-ADA4-4AD3-AFA4-63F84034F4D9}" srcOrd="0" destOrd="0" presId="urn:microsoft.com/office/officeart/2005/8/layout/radial1"/>
    <dgm:cxn modelId="{4FC00353-15B7-4882-94DE-F301A93BE349}" type="presParOf" srcId="{12177DAA-EF77-4BE8-A4B3-04512509EC7E}" destId="{F7F3EAF5-9532-4940-88BE-C8C7B384B223}" srcOrd="24" destOrd="0" presId="urn:microsoft.com/office/officeart/2005/8/layout/radial1"/>
    <dgm:cxn modelId="{6BE1D8E3-29DD-4B5E-BEC2-FE2BD13E58EB}" type="presParOf" srcId="{12177DAA-EF77-4BE8-A4B3-04512509EC7E}" destId="{3F2531A4-0645-48E2-80C6-EFFEC222D7F5}" srcOrd="25" destOrd="0" presId="urn:microsoft.com/office/officeart/2005/8/layout/radial1"/>
    <dgm:cxn modelId="{A7BF9DBA-B105-4E1B-9C85-41B698BE2B83}" type="presParOf" srcId="{3F2531A4-0645-48E2-80C6-EFFEC222D7F5}" destId="{7962ABAC-14AF-4C86-9EFB-4EEB7731ADCB}" srcOrd="0" destOrd="0" presId="urn:microsoft.com/office/officeart/2005/8/layout/radial1"/>
    <dgm:cxn modelId="{1937AF7F-2E26-4B6A-847D-F52BAD28DCFA}" type="presParOf" srcId="{12177DAA-EF77-4BE8-A4B3-04512509EC7E}" destId="{FF546644-B490-4085-A6BE-5C8493C39F0B}" srcOrd="26" destOrd="0" presId="urn:microsoft.com/office/officeart/2005/8/layout/radial1"/>
    <dgm:cxn modelId="{838092B7-49B8-4ADB-B3C4-E26F509A739A}" type="presParOf" srcId="{12177DAA-EF77-4BE8-A4B3-04512509EC7E}" destId="{892DB070-7308-4A1F-88D9-085A35A4DC1C}" srcOrd="27" destOrd="0" presId="urn:microsoft.com/office/officeart/2005/8/layout/radial1"/>
    <dgm:cxn modelId="{A7760720-9CDF-4618-B443-304F91C04198}" type="presParOf" srcId="{892DB070-7308-4A1F-88D9-085A35A4DC1C}" destId="{50FDC3DB-62CD-40B7-A0FE-65FDEACB2449}" srcOrd="0" destOrd="0" presId="urn:microsoft.com/office/officeart/2005/8/layout/radial1"/>
    <dgm:cxn modelId="{EC92499E-F319-46FF-9A8A-3F69E417208C}" type="presParOf" srcId="{12177DAA-EF77-4BE8-A4B3-04512509EC7E}" destId="{24F6738D-9C29-4CDC-A94A-A1846D904A8C}" srcOrd="2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家具厂商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电商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0" presStyleCnt="4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0" presStyleCnt="4" custScaleX="80851" custScaleY="80851" custRadScaleRad="327910" custRadScaleInc="-159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0CAC0-6495-4826-94B2-4FCBD068C627}" type="pres">
      <dgm:prSet presAssocID="{65E7B839-A455-4EFA-9F21-ECE79D0A0E35}" presName="Name9" presStyleLbl="parChTrans1D2" presStyleIdx="1" presStyleCnt="4"/>
      <dgm:spPr/>
      <dgm:t>
        <a:bodyPr/>
        <a:lstStyle/>
        <a:p>
          <a:endParaRPr lang="zh-CN" altLang="en-US"/>
        </a:p>
      </dgm:t>
    </dgm:pt>
    <dgm:pt modelId="{2C53EC31-0030-41DD-BFC0-49BC52ED46F2}" type="pres">
      <dgm:prSet presAssocID="{65E7B839-A455-4EFA-9F21-ECE79D0A0E3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B2E1ADA2-005D-453D-A436-6327FEF33FB6}" type="pres">
      <dgm:prSet presAssocID="{8D502987-252E-4EA5-A7F0-EF604AA6581A}" presName="node" presStyleLbl="node1" presStyleIdx="1" presStyleCnt="4" custScaleX="82387" custScaleY="82387" custRadScaleRad="232451" custRadScaleInc="-40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2" presStyleCnt="4"/>
      <dgm:spPr/>
      <dgm:t>
        <a:bodyPr/>
        <a:lstStyle/>
        <a:p>
          <a:endParaRPr lang="zh-CN" altLang="en-US"/>
        </a:p>
      </dgm:t>
    </dgm:pt>
    <dgm:pt modelId="{50FDC3DB-62CD-40B7-A0FE-65FDEACB2449}" type="pres">
      <dgm:prSet presAssocID="{2D7C2BAB-59E5-47F6-B4F9-709934F0E4C6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24F6738D-9C29-4CDC-A94A-A1846D904A8C}" type="pres">
      <dgm:prSet presAssocID="{1259CABD-57C8-43BE-929C-207D5BF575A7}" presName="node" presStyleLbl="node1" presStyleIdx="2" presStyleCnt="4" custScaleX="86305" custScaleY="86305" custRadScaleRad="211322" custRadScaleInc="-2433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3" presStyleCnt="4"/>
      <dgm:spPr/>
      <dgm:t>
        <a:bodyPr/>
        <a:lstStyle/>
        <a:p>
          <a:endParaRPr lang="zh-CN" altLang="en-US"/>
        </a:p>
      </dgm:t>
    </dgm:pt>
    <dgm:pt modelId="{98504BBB-791A-4B20-9ABA-9EA666311266}" type="pres">
      <dgm:prSet presAssocID="{F2904B21-E1B4-4D16-A3C6-6374C123123D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72688933-0E0A-44EF-85E7-110C106F4F14}" type="pres">
      <dgm:prSet presAssocID="{68EE5120-AB2E-4CEF-BAF4-2077CCF209FA}" presName="node" presStyleLbl="node1" presStyleIdx="3" presStyleCnt="4" custScaleX="73267" custScaleY="69875" custRadScaleRad="174579" custRadScaleInc="3146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5E9B0B7-90D5-462A-BC1B-AD2752EE7B59}" type="presOf" srcId="{4C318491-2772-4988-B7F0-FA90E0E5AF4E}" destId="{ED92AB78-4460-4DFE-9B2F-342C94C22CAA}" srcOrd="0" destOrd="0" presId="urn:microsoft.com/office/officeart/2005/8/layout/radial1"/>
    <dgm:cxn modelId="{7CCCB56D-DAAF-499F-8533-025C87831D7D}" type="presOf" srcId="{F2904B21-E1B4-4D16-A3C6-6374C123123D}" destId="{98504BBB-791A-4B20-9ABA-9EA666311266}" srcOrd="1" destOrd="0" presId="urn:microsoft.com/office/officeart/2005/8/layout/radial1"/>
    <dgm:cxn modelId="{25E4F634-D9AB-4709-BA0E-19FFE954A4AF}" type="presOf" srcId="{0FD5E455-6D38-4EB5-9FD0-B6107C49AD61}" destId="{A5FB26C2-1330-4280-9190-3A2A9FA7B7EF}" srcOrd="0" destOrd="0" presId="urn:microsoft.com/office/officeart/2005/8/layout/radial1"/>
    <dgm:cxn modelId="{A28655A3-7E4D-43F5-B7F3-7C2B047109E6}" srcId="{0FD5E455-6D38-4EB5-9FD0-B6107C49AD61}" destId="{68EE5120-AB2E-4CEF-BAF4-2077CCF209FA}" srcOrd="3" destOrd="0" parTransId="{F2904B21-E1B4-4D16-A3C6-6374C123123D}" sibTransId="{CEB2FA12-E920-4D21-A5A3-3F4DA722CFE4}"/>
    <dgm:cxn modelId="{6A1E4665-17A9-441E-83F2-01607B5BE8E4}" type="presOf" srcId="{65E7B839-A455-4EFA-9F21-ECE79D0A0E35}" destId="{2C53EC31-0030-41DD-BFC0-49BC52ED46F2}" srcOrd="1" destOrd="0" presId="urn:microsoft.com/office/officeart/2005/8/layout/radial1"/>
    <dgm:cxn modelId="{ACE989FD-EFAE-4452-8C42-C81E3D512DE3}" type="presOf" srcId="{1259CABD-57C8-43BE-929C-207D5BF575A7}" destId="{24F6738D-9C29-4CDC-A94A-A1846D904A8C}" srcOrd="0" destOrd="0" presId="urn:microsoft.com/office/officeart/2005/8/layout/radial1"/>
    <dgm:cxn modelId="{54C4F051-D176-4535-A6B8-D424D6350EAC}" type="presOf" srcId="{2D7C2BAB-59E5-47F6-B4F9-709934F0E4C6}" destId="{50FDC3DB-62CD-40B7-A0FE-65FDEACB2449}" srcOrd="1" destOrd="0" presId="urn:microsoft.com/office/officeart/2005/8/layout/radial1"/>
    <dgm:cxn modelId="{7A160D70-8CCC-442F-A4A9-D8B1C3A10B24}" type="presOf" srcId="{65E7B839-A455-4EFA-9F21-ECE79D0A0E35}" destId="{55E0CAC0-6495-4826-94B2-4FCBD068C627}" srcOrd="0" destOrd="0" presId="urn:microsoft.com/office/officeart/2005/8/layout/radial1"/>
    <dgm:cxn modelId="{CE8878C7-CB09-451C-A1BD-CAD1C3AE1334}" type="presOf" srcId="{68EE5120-AB2E-4CEF-BAF4-2077CCF209FA}" destId="{72688933-0E0A-44EF-85E7-110C106F4F14}" srcOrd="0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9CA5ECE4-9E8F-4263-9F75-9B29AAA61102}" type="presOf" srcId="{F2904B21-E1B4-4D16-A3C6-6374C123123D}" destId="{455826CA-B155-4CB3-91D7-DA671DD824C6}" srcOrd="0" destOrd="0" presId="urn:microsoft.com/office/officeart/2005/8/layout/radial1"/>
    <dgm:cxn modelId="{B618A602-2289-4017-8641-D4386A9C5721}" type="presOf" srcId="{8D502987-252E-4EA5-A7F0-EF604AA6581A}" destId="{B2E1ADA2-005D-453D-A436-6327FEF33FB6}" srcOrd="0" destOrd="0" presId="urn:microsoft.com/office/officeart/2005/8/layout/radial1"/>
    <dgm:cxn modelId="{C7681CE7-6BE9-4EC2-A328-55DEEEDEF5F4}" type="presOf" srcId="{5CD0C59C-7EC5-4DA0-A27C-B1A54DFCF413}" destId="{A2A03876-2E34-4A5A-BC76-E9E291E5E6E3}" srcOrd="0" destOrd="0" presId="urn:microsoft.com/office/officeart/2005/8/layout/radial1"/>
    <dgm:cxn modelId="{F90F2134-88A7-44D7-8AC5-23FE016DFA47}" srcId="{0FD5E455-6D38-4EB5-9FD0-B6107C49AD61}" destId="{1259CABD-57C8-43BE-929C-207D5BF575A7}" srcOrd="2" destOrd="0" parTransId="{2D7C2BAB-59E5-47F6-B4F9-709934F0E4C6}" sibTransId="{91E5382A-792C-48C3-98FE-E74C578ED2B7}"/>
    <dgm:cxn modelId="{C8A611E5-1B0B-4751-B07D-848409B860C0}" type="presOf" srcId="{2D7C2BAB-59E5-47F6-B4F9-709934F0E4C6}" destId="{892DB070-7308-4A1F-88D9-085A35A4DC1C}" srcOrd="0" destOrd="0" presId="urn:microsoft.com/office/officeart/2005/8/layout/radial1"/>
    <dgm:cxn modelId="{67F0F126-4089-4D21-8E4D-F4D6A46DF63D}" type="presOf" srcId="{5CD0C59C-7EC5-4DA0-A27C-B1A54DFCF413}" destId="{D251663E-248B-4D43-9FD5-98BE16F89429}" srcOrd="1" destOrd="0" presId="urn:microsoft.com/office/officeart/2005/8/layout/radial1"/>
    <dgm:cxn modelId="{A1F3DA12-E040-4C0D-B1BB-C608E40C2CD8}" srcId="{0FD5E455-6D38-4EB5-9FD0-B6107C49AD61}" destId="{8D502987-252E-4EA5-A7F0-EF604AA6581A}" srcOrd="1" destOrd="0" parTransId="{65E7B839-A455-4EFA-9F21-ECE79D0A0E35}" sibTransId="{388686BB-575F-4DC6-AE74-2AED2C9FB3F8}"/>
    <dgm:cxn modelId="{DDD6B00F-C27C-4B12-BD03-CF16A742FEF5}" type="presOf" srcId="{7E6F9777-E331-4DB4-B3C5-D7160BE88CB7}" destId="{12177DAA-EF77-4BE8-A4B3-04512509EC7E}" srcOrd="0" destOrd="0" presId="urn:microsoft.com/office/officeart/2005/8/layout/radial1"/>
    <dgm:cxn modelId="{49EBAA78-2283-4493-8026-263E96C9746C}" type="presParOf" srcId="{12177DAA-EF77-4BE8-A4B3-04512509EC7E}" destId="{A5FB26C2-1330-4280-9190-3A2A9FA7B7EF}" srcOrd="0" destOrd="0" presId="urn:microsoft.com/office/officeart/2005/8/layout/radial1"/>
    <dgm:cxn modelId="{ECA6962E-276B-4A5C-A753-3DA04C2F583E}" type="presParOf" srcId="{12177DAA-EF77-4BE8-A4B3-04512509EC7E}" destId="{A2A03876-2E34-4A5A-BC76-E9E291E5E6E3}" srcOrd="1" destOrd="0" presId="urn:microsoft.com/office/officeart/2005/8/layout/radial1"/>
    <dgm:cxn modelId="{4844E2ED-E6EB-42DA-A445-CB076AC2ED73}" type="presParOf" srcId="{A2A03876-2E34-4A5A-BC76-E9E291E5E6E3}" destId="{D251663E-248B-4D43-9FD5-98BE16F89429}" srcOrd="0" destOrd="0" presId="urn:microsoft.com/office/officeart/2005/8/layout/radial1"/>
    <dgm:cxn modelId="{E3B7E699-C889-42E2-8C9C-2DEB6ABDBE76}" type="presParOf" srcId="{12177DAA-EF77-4BE8-A4B3-04512509EC7E}" destId="{ED92AB78-4460-4DFE-9B2F-342C94C22CAA}" srcOrd="2" destOrd="0" presId="urn:microsoft.com/office/officeart/2005/8/layout/radial1"/>
    <dgm:cxn modelId="{EBF6653C-E3BA-404A-8E72-A83EF7734F64}" type="presParOf" srcId="{12177DAA-EF77-4BE8-A4B3-04512509EC7E}" destId="{55E0CAC0-6495-4826-94B2-4FCBD068C627}" srcOrd="3" destOrd="0" presId="urn:microsoft.com/office/officeart/2005/8/layout/radial1"/>
    <dgm:cxn modelId="{7136326B-D4A1-499F-8875-FB3F255CA91F}" type="presParOf" srcId="{55E0CAC0-6495-4826-94B2-4FCBD068C627}" destId="{2C53EC31-0030-41DD-BFC0-49BC52ED46F2}" srcOrd="0" destOrd="0" presId="urn:microsoft.com/office/officeart/2005/8/layout/radial1"/>
    <dgm:cxn modelId="{D26721E5-360E-45EE-B9F8-C559AAC3482D}" type="presParOf" srcId="{12177DAA-EF77-4BE8-A4B3-04512509EC7E}" destId="{B2E1ADA2-005D-453D-A436-6327FEF33FB6}" srcOrd="4" destOrd="0" presId="urn:microsoft.com/office/officeart/2005/8/layout/radial1"/>
    <dgm:cxn modelId="{5C2A9B7E-AB92-4FED-80AA-DF147C48D744}" type="presParOf" srcId="{12177DAA-EF77-4BE8-A4B3-04512509EC7E}" destId="{892DB070-7308-4A1F-88D9-085A35A4DC1C}" srcOrd="5" destOrd="0" presId="urn:microsoft.com/office/officeart/2005/8/layout/radial1"/>
    <dgm:cxn modelId="{BF34BD42-57EA-4B3A-9967-D7651D0ACEEF}" type="presParOf" srcId="{892DB070-7308-4A1F-88D9-085A35A4DC1C}" destId="{50FDC3DB-62CD-40B7-A0FE-65FDEACB2449}" srcOrd="0" destOrd="0" presId="urn:microsoft.com/office/officeart/2005/8/layout/radial1"/>
    <dgm:cxn modelId="{E87E3E89-FBF1-4958-BCA8-2FBBB6474EC7}" type="presParOf" srcId="{12177DAA-EF77-4BE8-A4B3-04512509EC7E}" destId="{24F6738D-9C29-4CDC-A94A-A1846D904A8C}" srcOrd="6" destOrd="0" presId="urn:microsoft.com/office/officeart/2005/8/layout/radial1"/>
    <dgm:cxn modelId="{720F39FF-DF68-4571-9ADE-1F9F8259545B}" type="presParOf" srcId="{12177DAA-EF77-4BE8-A4B3-04512509EC7E}" destId="{455826CA-B155-4CB3-91D7-DA671DD824C6}" srcOrd="7" destOrd="0" presId="urn:microsoft.com/office/officeart/2005/8/layout/radial1"/>
    <dgm:cxn modelId="{6A81D859-D729-4443-9691-DED68202D958}" type="presParOf" srcId="{455826CA-B155-4CB3-91D7-DA671DD824C6}" destId="{98504BBB-791A-4B20-9ABA-9EA666311266}" srcOrd="0" destOrd="0" presId="urn:microsoft.com/office/officeart/2005/8/layout/radial1"/>
    <dgm:cxn modelId="{784E5822-DACE-4F84-83E0-E42573EAD7A2}" type="presParOf" srcId="{12177DAA-EF77-4BE8-A4B3-04512509EC7E}" destId="{72688933-0E0A-44EF-85E7-110C106F4F14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打印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0" presStyleCnt="2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0" presStyleCnt="2" custScaleX="80851" custScaleY="80851" custRadScaleRad="302382" custRadScaleInc="-77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  <dgm:t>
        <a:bodyPr/>
        <a:lstStyle/>
        <a:p>
          <a:endParaRPr lang="zh-CN" altLang="en-US"/>
        </a:p>
      </dgm:t>
    </dgm:pt>
    <dgm:pt modelId="{98504BBB-791A-4B20-9ABA-9EA666311266}" type="pres">
      <dgm:prSet presAssocID="{F2904B21-E1B4-4D16-A3C6-6374C123123D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72688933-0E0A-44EF-85E7-110C106F4F14}" type="pres">
      <dgm:prSet presAssocID="{68EE5120-AB2E-4CEF-BAF4-2077CCF209FA}" presName="node" presStyleLbl="node1" presStyleIdx="1" presStyleCnt="2" custScaleX="73267" custScaleY="69875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16D5CB-364E-4010-9A40-41C4CACF511E}" type="presOf" srcId="{5CD0C59C-7EC5-4DA0-A27C-B1A54DFCF413}" destId="{A2A03876-2E34-4A5A-BC76-E9E291E5E6E3}" srcOrd="0" destOrd="0" presId="urn:microsoft.com/office/officeart/2005/8/layout/radial1"/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33949645-152F-4AFD-A412-E0F88E133E9C}" type="presOf" srcId="{7E6F9777-E331-4DB4-B3C5-D7160BE88CB7}" destId="{12177DAA-EF77-4BE8-A4B3-04512509EC7E}" srcOrd="0" destOrd="0" presId="urn:microsoft.com/office/officeart/2005/8/layout/radial1"/>
    <dgm:cxn modelId="{80E2D5EB-9EED-419B-9920-A417AB561157}" type="presOf" srcId="{68EE5120-AB2E-4CEF-BAF4-2077CCF209FA}" destId="{72688933-0E0A-44EF-85E7-110C106F4F14}" srcOrd="0" destOrd="0" presId="urn:microsoft.com/office/officeart/2005/8/layout/radial1"/>
    <dgm:cxn modelId="{AC47D394-6202-434A-AA9E-AD31E5761593}" type="presOf" srcId="{5CD0C59C-7EC5-4DA0-A27C-B1A54DFCF413}" destId="{D251663E-248B-4D43-9FD5-98BE16F89429}" srcOrd="1" destOrd="0" presId="urn:microsoft.com/office/officeart/2005/8/layout/radial1"/>
    <dgm:cxn modelId="{0687108E-6525-40A4-8A50-6439CFC102DB}" type="presOf" srcId="{F2904B21-E1B4-4D16-A3C6-6374C123123D}" destId="{98504BBB-791A-4B20-9ABA-9EA666311266}" srcOrd="1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2E51998B-95AC-40F7-8987-3E7622D6FF22}" type="presOf" srcId="{0FD5E455-6D38-4EB5-9FD0-B6107C49AD61}" destId="{A5FB26C2-1330-4280-9190-3A2A9FA7B7EF}" srcOrd="0" destOrd="0" presId="urn:microsoft.com/office/officeart/2005/8/layout/radial1"/>
    <dgm:cxn modelId="{B04F60E9-FF8E-4F33-835D-D3D6803C9678}" type="presOf" srcId="{4C318491-2772-4988-B7F0-FA90E0E5AF4E}" destId="{ED92AB78-4460-4DFE-9B2F-342C94C22CAA}" srcOrd="0" destOrd="0" presId="urn:microsoft.com/office/officeart/2005/8/layout/radial1"/>
    <dgm:cxn modelId="{876A2E63-A999-4E80-B711-36761FC2EC5D}" type="presOf" srcId="{F2904B21-E1B4-4D16-A3C6-6374C123123D}" destId="{455826CA-B155-4CB3-91D7-DA671DD824C6}" srcOrd="0" destOrd="0" presId="urn:microsoft.com/office/officeart/2005/8/layout/radial1"/>
    <dgm:cxn modelId="{95536337-B8FE-45FC-AEA5-58D5AD6F5464}" type="presParOf" srcId="{12177DAA-EF77-4BE8-A4B3-04512509EC7E}" destId="{A5FB26C2-1330-4280-9190-3A2A9FA7B7EF}" srcOrd="0" destOrd="0" presId="urn:microsoft.com/office/officeart/2005/8/layout/radial1"/>
    <dgm:cxn modelId="{F77C460C-8090-45BC-AD5C-89A2FB39E262}" type="presParOf" srcId="{12177DAA-EF77-4BE8-A4B3-04512509EC7E}" destId="{A2A03876-2E34-4A5A-BC76-E9E291E5E6E3}" srcOrd="1" destOrd="0" presId="urn:microsoft.com/office/officeart/2005/8/layout/radial1"/>
    <dgm:cxn modelId="{EB8F12B9-1899-4B5D-A554-2D5922AF14E6}" type="presParOf" srcId="{A2A03876-2E34-4A5A-BC76-E9E291E5E6E3}" destId="{D251663E-248B-4D43-9FD5-98BE16F89429}" srcOrd="0" destOrd="0" presId="urn:microsoft.com/office/officeart/2005/8/layout/radial1"/>
    <dgm:cxn modelId="{0D1C448F-3FFD-4A4E-8140-E49DD6246C97}" type="presParOf" srcId="{12177DAA-EF77-4BE8-A4B3-04512509EC7E}" destId="{ED92AB78-4460-4DFE-9B2F-342C94C22CAA}" srcOrd="2" destOrd="0" presId="urn:microsoft.com/office/officeart/2005/8/layout/radial1"/>
    <dgm:cxn modelId="{2346FCAA-22D4-4ED9-866F-1C05CC7DF03E}" type="presParOf" srcId="{12177DAA-EF77-4BE8-A4B3-04512509EC7E}" destId="{455826CA-B155-4CB3-91D7-DA671DD824C6}" srcOrd="3" destOrd="0" presId="urn:microsoft.com/office/officeart/2005/8/layout/radial1"/>
    <dgm:cxn modelId="{37F00182-8808-4554-B466-C7A0C977BF1A}" type="presParOf" srcId="{455826CA-B155-4CB3-91D7-DA671DD824C6}" destId="{98504BBB-791A-4B20-9ABA-9EA666311266}" srcOrd="0" destOrd="0" presId="urn:microsoft.com/office/officeart/2005/8/layout/radial1"/>
    <dgm:cxn modelId="{9E2CC1F1-51E1-4086-9C24-990CF5B0F292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4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美术人员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200" b="1" dirty="0" smtClean="0"/>
            <a:t>在线教育</a:t>
          </a:r>
          <a:endParaRPr lang="en-US" altLang="zh-CN" sz="1200" b="1" dirty="0" smtClean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0" presStyleCnt="2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0" presStyleCnt="2" custScaleX="106140" custScaleY="106140" custRadScaleRad="316936" custRadScaleInc="-820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  <dgm:t>
        <a:bodyPr/>
        <a:lstStyle/>
        <a:p>
          <a:endParaRPr lang="zh-CN" altLang="en-US"/>
        </a:p>
      </dgm:t>
    </dgm:pt>
    <dgm:pt modelId="{98504BBB-791A-4B20-9ABA-9EA666311266}" type="pres">
      <dgm:prSet presAssocID="{F2904B21-E1B4-4D16-A3C6-6374C123123D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72688933-0E0A-44EF-85E7-110C106F4F14}" type="pres">
      <dgm:prSet presAssocID="{68EE5120-AB2E-4CEF-BAF4-2077CCF209FA}" presName="node" presStyleLbl="node1" presStyleIdx="1" presStyleCnt="2" custScaleX="97899" custScaleY="93367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8D9E62A4-56B7-4268-9C07-C3A6026DD408}" type="presOf" srcId="{4C318491-2772-4988-B7F0-FA90E0E5AF4E}" destId="{ED92AB78-4460-4DFE-9B2F-342C94C22CAA}" srcOrd="0" destOrd="0" presId="urn:microsoft.com/office/officeart/2005/8/layout/radial1"/>
    <dgm:cxn modelId="{C5FB8C20-7A69-49C1-AD86-984E842ED903}" type="presOf" srcId="{5CD0C59C-7EC5-4DA0-A27C-B1A54DFCF413}" destId="{A2A03876-2E34-4A5A-BC76-E9E291E5E6E3}" srcOrd="0" destOrd="0" presId="urn:microsoft.com/office/officeart/2005/8/layout/radial1"/>
    <dgm:cxn modelId="{AEB4EB6B-8AAF-4586-BB51-DECDB3EF8DD5}" type="presOf" srcId="{F2904B21-E1B4-4D16-A3C6-6374C123123D}" destId="{98504BBB-791A-4B20-9ABA-9EA666311266}" srcOrd="1" destOrd="0" presId="urn:microsoft.com/office/officeart/2005/8/layout/radial1"/>
    <dgm:cxn modelId="{08978773-64B4-456C-BD11-39A4358F1FA4}" type="presOf" srcId="{68EE5120-AB2E-4CEF-BAF4-2077CCF209FA}" destId="{72688933-0E0A-44EF-85E7-110C106F4F14}" srcOrd="0" destOrd="0" presId="urn:microsoft.com/office/officeart/2005/8/layout/radial1"/>
    <dgm:cxn modelId="{4CCC0DC1-4BA8-48E8-A25D-6E21E95C0320}" type="presOf" srcId="{F2904B21-E1B4-4D16-A3C6-6374C123123D}" destId="{455826CA-B155-4CB3-91D7-DA671DD824C6}" srcOrd="0" destOrd="0" presId="urn:microsoft.com/office/officeart/2005/8/layout/radial1"/>
    <dgm:cxn modelId="{476DBEA4-AADE-4A56-9781-A03764CA431A}" type="presOf" srcId="{5CD0C59C-7EC5-4DA0-A27C-B1A54DFCF413}" destId="{D251663E-248B-4D43-9FD5-98BE16F89429}" srcOrd="1" destOrd="0" presId="urn:microsoft.com/office/officeart/2005/8/layout/radial1"/>
    <dgm:cxn modelId="{209EE05E-85C1-4478-A483-642E4FB8B491}" type="presOf" srcId="{7E6F9777-E331-4DB4-B3C5-D7160BE88CB7}" destId="{12177DAA-EF77-4BE8-A4B3-04512509EC7E}" srcOrd="0" destOrd="0" presId="urn:microsoft.com/office/officeart/2005/8/layout/radial1"/>
    <dgm:cxn modelId="{2DD52295-280D-4954-9731-B0DA21139AB3}" type="presOf" srcId="{0FD5E455-6D38-4EB5-9FD0-B6107C49AD61}" destId="{A5FB26C2-1330-4280-9190-3A2A9FA7B7EF}" srcOrd="0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4415DD0B-C213-4ECB-82FD-2E030C3683A6}" type="presParOf" srcId="{12177DAA-EF77-4BE8-A4B3-04512509EC7E}" destId="{A5FB26C2-1330-4280-9190-3A2A9FA7B7EF}" srcOrd="0" destOrd="0" presId="urn:microsoft.com/office/officeart/2005/8/layout/radial1"/>
    <dgm:cxn modelId="{3DD2C8EC-F3AB-4B29-BF4A-785CB26292CE}" type="presParOf" srcId="{12177DAA-EF77-4BE8-A4B3-04512509EC7E}" destId="{A2A03876-2E34-4A5A-BC76-E9E291E5E6E3}" srcOrd="1" destOrd="0" presId="urn:microsoft.com/office/officeart/2005/8/layout/radial1"/>
    <dgm:cxn modelId="{A8B6E2DA-9B3D-4680-93BD-EC56B4AA32F4}" type="presParOf" srcId="{A2A03876-2E34-4A5A-BC76-E9E291E5E6E3}" destId="{D251663E-248B-4D43-9FD5-98BE16F89429}" srcOrd="0" destOrd="0" presId="urn:microsoft.com/office/officeart/2005/8/layout/radial1"/>
    <dgm:cxn modelId="{413BEA98-FB7C-4FF4-A5C5-B93FB31E500D}" type="presParOf" srcId="{12177DAA-EF77-4BE8-A4B3-04512509EC7E}" destId="{ED92AB78-4460-4DFE-9B2F-342C94C22CAA}" srcOrd="2" destOrd="0" presId="urn:microsoft.com/office/officeart/2005/8/layout/radial1"/>
    <dgm:cxn modelId="{B5142570-9D15-42CC-A441-678A268813B7}" type="presParOf" srcId="{12177DAA-EF77-4BE8-A4B3-04512509EC7E}" destId="{455826CA-B155-4CB3-91D7-DA671DD824C6}" srcOrd="3" destOrd="0" presId="urn:microsoft.com/office/officeart/2005/8/layout/radial1"/>
    <dgm:cxn modelId="{FE5BB33C-A032-4597-9430-AEB7306CC2CC}" type="presParOf" srcId="{455826CA-B155-4CB3-91D7-DA671DD824C6}" destId="{98504BBB-791A-4B20-9ABA-9EA666311266}" srcOrd="0" destOrd="0" presId="urn:microsoft.com/office/officeart/2005/8/layout/radial1"/>
    <dgm:cxn modelId="{0D863167-365C-4FE5-AF10-C415C5FC88AC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>
          <a:off x="2306905" y="1280362"/>
          <a:ext cx="1503275" cy="1503275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三维云</a:t>
          </a:r>
          <a:endParaRPr lang="zh-CN" altLang="en-US" sz="2400" b="1" kern="1200" dirty="0"/>
        </a:p>
      </dsp:txBody>
      <dsp:txXfrm>
        <a:off x="2527055" y="1500512"/>
        <a:ext cx="1062975" cy="1062975"/>
      </dsp:txXfrm>
    </dsp:sp>
    <dsp:sp modelId="{3DBF78E4-EA5C-4C84-B731-9818DEDB9034}">
      <dsp:nvSpPr>
        <dsp:cNvPr id="0" name=""/>
        <dsp:cNvSpPr/>
      </dsp:nvSpPr>
      <dsp:spPr>
        <a:xfrm rot="19310161">
          <a:off x="3489014" y="1094896"/>
          <a:ext cx="150172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50172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202333" y="1066040"/>
        <a:ext cx="75086" cy="75086"/>
      </dsp:txXfrm>
    </dsp:sp>
    <dsp:sp modelId="{31FD8C47-7BD4-4931-A366-55E298147072}">
      <dsp:nvSpPr>
        <dsp:cNvPr id="0" name=""/>
        <dsp:cNvSpPr/>
      </dsp:nvSpPr>
      <dsp:spPr>
        <a:xfrm>
          <a:off x="4767347" y="163587"/>
          <a:ext cx="588446" cy="588446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汽车销售</a:t>
          </a:r>
          <a:endParaRPr lang="zh-CN" altLang="en-US" sz="1200" b="1" kern="1200" dirty="0"/>
        </a:p>
      </dsp:txBody>
      <dsp:txXfrm>
        <a:off x="4853523" y="249763"/>
        <a:ext cx="416094" cy="416094"/>
      </dsp:txXfrm>
    </dsp:sp>
    <dsp:sp modelId="{6A5BB6DD-E2C9-426E-8D33-ED56018CEB56}">
      <dsp:nvSpPr>
        <dsp:cNvPr id="0" name=""/>
        <dsp:cNvSpPr/>
      </dsp:nvSpPr>
      <dsp:spPr>
        <a:xfrm rot="19955569">
          <a:off x="3673988" y="1464781"/>
          <a:ext cx="923476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923476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12640" y="1450382"/>
        <a:ext cx="46173" cy="46173"/>
      </dsp:txXfrm>
    </dsp:sp>
    <dsp:sp modelId="{C10DCC65-2085-4A2D-9037-CC085D46FE6D}">
      <dsp:nvSpPr>
        <dsp:cNvPr id="0" name=""/>
        <dsp:cNvSpPr/>
      </dsp:nvSpPr>
      <dsp:spPr>
        <a:xfrm>
          <a:off x="4512614" y="831268"/>
          <a:ext cx="588446" cy="588446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电商</a:t>
          </a:r>
          <a:endParaRPr lang="zh-CN" altLang="en-US" sz="1400" b="1" kern="1200" dirty="0"/>
        </a:p>
      </dsp:txBody>
      <dsp:txXfrm>
        <a:off x="4598790" y="917444"/>
        <a:ext cx="416094" cy="416094"/>
      </dsp:txXfrm>
    </dsp:sp>
    <dsp:sp modelId="{568F804B-F897-4C4E-8027-B2EBE3ED0083}">
      <dsp:nvSpPr>
        <dsp:cNvPr id="0" name=""/>
        <dsp:cNvSpPr/>
      </dsp:nvSpPr>
      <dsp:spPr>
        <a:xfrm rot="1302318">
          <a:off x="3734369" y="2418753"/>
          <a:ext cx="635212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635212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36095" y="2411561"/>
        <a:ext cx="31760" cy="31760"/>
      </dsp:txXfrm>
    </dsp:sp>
    <dsp:sp modelId="{67D60258-8B23-40DC-BBA6-AC55283E9A0A}">
      <dsp:nvSpPr>
        <dsp:cNvPr id="0" name=""/>
        <dsp:cNvSpPr/>
      </dsp:nvSpPr>
      <dsp:spPr>
        <a:xfrm>
          <a:off x="4326202" y="2359492"/>
          <a:ext cx="588446" cy="588446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/>
            <a:t>教育</a:t>
          </a:r>
          <a:endParaRPr lang="zh-CN" altLang="en-US" sz="1000" b="1" kern="1200" dirty="0"/>
        </a:p>
      </dsp:txBody>
      <dsp:txXfrm>
        <a:off x="4412378" y="2445668"/>
        <a:ext cx="416094" cy="416094"/>
      </dsp:txXfrm>
    </dsp:sp>
    <dsp:sp modelId="{8C658ADF-D8BD-4E93-AFC1-94A22EBECC4F}">
      <dsp:nvSpPr>
        <dsp:cNvPr id="0" name=""/>
        <dsp:cNvSpPr/>
      </dsp:nvSpPr>
      <dsp:spPr>
        <a:xfrm rot="20627730">
          <a:off x="3747335" y="1581860"/>
          <a:ext cx="1660499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660499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36072" y="1549035"/>
        <a:ext cx="83024" cy="83024"/>
      </dsp:txXfrm>
    </dsp:sp>
    <dsp:sp modelId="{45D4C46E-778C-4CA7-8DB8-074106E32C32}">
      <dsp:nvSpPr>
        <dsp:cNvPr id="0" name=""/>
        <dsp:cNvSpPr/>
      </dsp:nvSpPr>
      <dsp:spPr>
        <a:xfrm>
          <a:off x="5363162" y="982521"/>
          <a:ext cx="588446" cy="588446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打印</a:t>
          </a:r>
          <a:endParaRPr lang="zh-CN" altLang="en-US" sz="1000" b="1" kern="1200" dirty="0"/>
        </a:p>
      </dsp:txBody>
      <dsp:txXfrm>
        <a:off x="5449338" y="1068697"/>
        <a:ext cx="416094" cy="416094"/>
      </dsp:txXfrm>
    </dsp:sp>
    <dsp:sp modelId="{55161417-9925-489A-B4C9-6C8C2FF7EBC4}">
      <dsp:nvSpPr>
        <dsp:cNvPr id="0" name=""/>
        <dsp:cNvSpPr/>
      </dsp:nvSpPr>
      <dsp:spPr>
        <a:xfrm rot="12044854">
          <a:off x="1305708" y="1564840"/>
          <a:ext cx="1085125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085125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821143" y="1546399"/>
        <a:ext cx="54256" cy="54256"/>
      </dsp:txXfrm>
    </dsp:sp>
    <dsp:sp modelId="{92759C21-8D1A-41FC-A62D-992F8A28D84B}">
      <dsp:nvSpPr>
        <dsp:cNvPr id="0" name=""/>
        <dsp:cNvSpPr/>
      </dsp:nvSpPr>
      <dsp:spPr>
        <a:xfrm>
          <a:off x="771527" y="982871"/>
          <a:ext cx="588446" cy="588446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家电厂商</a:t>
          </a:r>
          <a:endParaRPr lang="zh-CN" altLang="en-US" sz="1400" b="1" kern="1200" dirty="0"/>
        </a:p>
      </dsp:txBody>
      <dsp:txXfrm>
        <a:off x="857703" y="1069047"/>
        <a:ext cx="416094" cy="416094"/>
      </dsp:txXfrm>
    </dsp:sp>
    <dsp:sp modelId="{78126014-FA38-4734-871D-22350F93CAD6}">
      <dsp:nvSpPr>
        <dsp:cNvPr id="0" name=""/>
        <dsp:cNvSpPr/>
      </dsp:nvSpPr>
      <dsp:spPr>
        <a:xfrm rot="9519799">
          <a:off x="937346" y="2564496"/>
          <a:ext cx="147150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47150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636312" y="2536396"/>
        <a:ext cx="73575" cy="73575"/>
      </dsp:txXfrm>
    </dsp:sp>
    <dsp:sp modelId="{3607313F-9E99-426F-9736-6688E9E459CD}">
      <dsp:nvSpPr>
        <dsp:cNvPr id="0" name=""/>
        <dsp:cNvSpPr/>
      </dsp:nvSpPr>
      <dsp:spPr>
        <a:xfrm>
          <a:off x="419496" y="2653715"/>
          <a:ext cx="588446" cy="588446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扫描</a:t>
          </a:r>
          <a:endParaRPr lang="zh-CN" altLang="en-US" sz="1000" b="1" kern="1200" dirty="0"/>
        </a:p>
      </dsp:txBody>
      <dsp:txXfrm>
        <a:off x="505672" y="2739891"/>
        <a:ext cx="416094" cy="416094"/>
      </dsp:txXfrm>
    </dsp:sp>
    <dsp:sp modelId="{CFAE15BC-74B9-49F3-80A5-56BFB890D9D3}">
      <dsp:nvSpPr>
        <dsp:cNvPr id="0" name=""/>
        <dsp:cNvSpPr/>
      </dsp:nvSpPr>
      <dsp:spPr>
        <a:xfrm rot="8438734">
          <a:off x="1712585" y="2773419"/>
          <a:ext cx="862560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862560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22302" y="2760542"/>
        <a:ext cx="43128" cy="43128"/>
      </dsp:txXfrm>
    </dsp:sp>
    <dsp:sp modelId="{AF695665-F35E-46C8-9CD1-07A38F89FCCA}">
      <dsp:nvSpPr>
        <dsp:cNvPr id="0" name=""/>
        <dsp:cNvSpPr/>
      </dsp:nvSpPr>
      <dsp:spPr>
        <a:xfrm>
          <a:off x="1288655" y="2947936"/>
          <a:ext cx="588446" cy="588446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美术人员</a:t>
          </a:r>
          <a:endParaRPr lang="zh-CN" altLang="en-US" sz="1000" b="1" kern="1200" dirty="0"/>
        </a:p>
      </dsp:txBody>
      <dsp:txXfrm>
        <a:off x="1374831" y="3034112"/>
        <a:ext cx="416094" cy="416094"/>
      </dsp:txXfrm>
    </dsp:sp>
    <dsp:sp modelId="{A2A03876-2E34-4A5A-BC76-E9E291E5E6E3}">
      <dsp:nvSpPr>
        <dsp:cNvPr id="0" name=""/>
        <dsp:cNvSpPr/>
      </dsp:nvSpPr>
      <dsp:spPr>
        <a:xfrm rot="12814177">
          <a:off x="871220" y="1136837"/>
          <a:ext cx="1703071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703071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 rot="10800000">
        <a:off x="1680179" y="1102948"/>
        <a:ext cx="85153" cy="85153"/>
      </dsp:txXfrm>
    </dsp:sp>
    <dsp:sp modelId="{ED92AB78-4460-4DFE-9B2F-342C94C22CAA}">
      <dsp:nvSpPr>
        <dsp:cNvPr id="0" name=""/>
        <dsp:cNvSpPr/>
      </dsp:nvSpPr>
      <dsp:spPr>
        <a:xfrm>
          <a:off x="473869" y="217755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家具厂商</a:t>
          </a:r>
          <a:endParaRPr lang="zh-CN" altLang="en-US" sz="1400" b="1" kern="1200" dirty="0"/>
        </a:p>
      </dsp:txBody>
      <dsp:txXfrm>
        <a:off x="560045" y="303931"/>
        <a:ext cx="416094" cy="416094"/>
      </dsp:txXfrm>
    </dsp:sp>
    <dsp:sp modelId="{9EA2A25F-C92D-4C0C-9326-02761B158B2E}">
      <dsp:nvSpPr>
        <dsp:cNvPr id="0" name=""/>
        <dsp:cNvSpPr/>
      </dsp:nvSpPr>
      <dsp:spPr>
        <a:xfrm rot="13380567">
          <a:off x="1709490" y="1195627"/>
          <a:ext cx="92352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92352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48166" y="1181227"/>
        <a:ext cx="46176" cy="46176"/>
      </dsp:txXfrm>
    </dsp:sp>
    <dsp:sp modelId="{E2B42AFE-F1ED-4A9C-AE87-9D1E8FBA8190}">
      <dsp:nvSpPr>
        <dsp:cNvPr id="0" name=""/>
        <dsp:cNvSpPr/>
      </dsp:nvSpPr>
      <dsp:spPr>
        <a:xfrm>
          <a:off x="1324222" y="394419"/>
          <a:ext cx="588446" cy="588446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汽车厂商</a:t>
          </a:r>
          <a:endParaRPr lang="zh-CN" altLang="en-US" sz="1400" b="1" kern="1200" dirty="0"/>
        </a:p>
      </dsp:txBody>
      <dsp:txXfrm>
        <a:off x="1410398" y="480595"/>
        <a:ext cx="416094" cy="416094"/>
      </dsp:txXfrm>
    </dsp:sp>
    <dsp:sp modelId="{55E0CAC0-6495-4826-94B2-4FCBD068C627}">
      <dsp:nvSpPr>
        <dsp:cNvPr id="0" name=""/>
        <dsp:cNvSpPr/>
      </dsp:nvSpPr>
      <dsp:spPr>
        <a:xfrm rot="560119">
          <a:off x="3789886" y="2271880"/>
          <a:ext cx="1561452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561452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31576" y="2241531"/>
        <a:ext cx="78072" cy="78072"/>
      </dsp:txXfrm>
    </dsp:sp>
    <dsp:sp modelId="{B2E1ADA2-005D-453D-A436-6327FEF33FB6}">
      <dsp:nvSpPr>
        <dsp:cNvPr id="0" name=""/>
        <dsp:cNvSpPr/>
      </dsp:nvSpPr>
      <dsp:spPr>
        <a:xfrm>
          <a:off x="5337101" y="2160714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5423277" y="2246890"/>
        <a:ext cx="416094" cy="416094"/>
      </dsp:txXfrm>
    </dsp:sp>
    <dsp:sp modelId="{751DB23F-CD32-4BD0-B1FE-E2816C535F70}">
      <dsp:nvSpPr>
        <dsp:cNvPr id="0" name=""/>
        <dsp:cNvSpPr/>
      </dsp:nvSpPr>
      <dsp:spPr>
        <a:xfrm rot="11098497">
          <a:off x="1004360" y="1901422"/>
          <a:ext cx="1307840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307840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625584" y="1877413"/>
        <a:ext cx="65392" cy="65392"/>
      </dsp:txXfrm>
    </dsp:sp>
    <dsp:sp modelId="{6CF0994B-0487-43A8-873B-150C9B43A87A}">
      <dsp:nvSpPr>
        <dsp:cNvPr id="0" name=""/>
        <dsp:cNvSpPr/>
      </dsp:nvSpPr>
      <dsp:spPr>
        <a:xfrm>
          <a:off x="415697" y="1531601"/>
          <a:ext cx="592242" cy="592242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502429" y="1618333"/>
        <a:ext cx="418778" cy="418778"/>
      </dsp:txXfrm>
    </dsp:sp>
    <dsp:sp modelId="{0C0900C3-2338-4630-9FB6-05FD7A0B4330}">
      <dsp:nvSpPr>
        <dsp:cNvPr id="0" name=""/>
        <dsp:cNvSpPr/>
      </dsp:nvSpPr>
      <dsp:spPr>
        <a:xfrm rot="10315041">
          <a:off x="1619466" y="2178089"/>
          <a:ext cx="69837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69837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951194" y="2169318"/>
        <a:ext cx="34918" cy="34918"/>
      </dsp:txXfrm>
    </dsp:sp>
    <dsp:sp modelId="{F7F3EAF5-9532-4940-88BE-C8C7B384B223}">
      <dsp:nvSpPr>
        <dsp:cNvPr id="0" name=""/>
        <dsp:cNvSpPr/>
      </dsp:nvSpPr>
      <dsp:spPr>
        <a:xfrm>
          <a:off x="995446" y="1964896"/>
          <a:ext cx="630620" cy="630620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房地产开发</a:t>
          </a:r>
          <a:endParaRPr lang="zh-CN" altLang="en-US" sz="1100" b="1" kern="1200" dirty="0"/>
        </a:p>
      </dsp:txBody>
      <dsp:txXfrm>
        <a:off x="1087798" y="2057248"/>
        <a:ext cx="445916" cy="445916"/>
      </dsp:txXfrm>
    </dsp:sp>
    <dsp:sp modelId="{3F2531A4-0645-48E2-80C6-EFFEC222D7F5}">
      <dsp:nvSpPr>
        <dsp:cNvPr id="0" name=""/>
        <dsp:cNvSpPr/>
      </dsp:nvSpPr>
      <dsp:spPr>
        <a:xfrm rot="2107998">
          <a:off x="3555621" y="2827409"/>
          <a:ext cx="1291249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291249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68964" y="2803816"/>
        <a:ext cx="64562" cy="64562"/>
      </dsp:txXfrm>
    </dsp:sp>
    <dsp:sp modelId="{FF546644-B490-4085-A6BE-5C8493C39F0B}">
      <dsp:nvSpPr>
        <dsp:cNvPr id="0" name=""/>
        <dsp:cNvSpPr/>
      </dsp:nvSpPr>
      <dsp:spPr>
        <a:xfrm>
          <a:off x="4671803" y="3073786"/>
          <a:ext cx="630620" cy="630620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/>
            <a:t>房地产销售</a:t>
          </a:r>
          <a:endParaRPr lang="zh-CN" altLang="en-US" sz="1000" b="1" kern="1200" dirty="0"/>
        </a:p>
      </dsp:txBody>
      <dsp:txXfrm>
        <a:off x="4764155" y="3166138"/>
        <a:ext cx="445916" cy="445916"/>
      </dsp:txXfrm>
    </dsp:sp>
    <dsp:sp modelId="{892DB070-7308-4A1F-88D9-085A35A4DC1C}">
      <dsp:nvSpPr>
        <dsp:cNvPr id="0" name=""/>
        <dsp:cNvSpPr/>
      </dsp:nvSpPr>
      <dsp:spPr>
        <a:xfrm rot="21375298">
          <a:off x="3807366" y="1937233"/>
          <a:ext cx="1132463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132463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345287" y="1917609"/>
        <a:ext cx="56623" cy="56623"/>
      </dsp:txXfrm>
    </dsp:sp>
    <dsp:sp modelId="{24F6738D-9C29-4CDC-A94A-A1846D904A8C}">
      <dsp:nvSpPr>
        <dsp:cNvPr id="0" name=""/>
        <dsp:cNvSpPr/>
      </dsp:nvSpPr>
      <dsp:spPr>
        <a:xfrm>
          <a:off x="4937993" y="1595496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5024169" y="1681672"/>
        <a:ext cx="416094" cy="416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56771" y="64523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06457" y="214209"/>
        <a:ext cx="722745" cy="722745"/>
      </dsp:txXfrm>
    </dsp:sp>
    <dsp:sp modelId="{A2A03876-2E34-4A5A-BC76-E9E291E5E6E3}">
      <dsp:nvSpPr>
        <dsp:cNvPr id="0" name=""/>
        <dsp:cNvSpPr/>
      </dsp:nvSpPr>
      <dsp:spPr>
        <a:xfrm rot="11270386">
          <a:off x="680879" y="408635"/>
          <a:ext cx="128668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28668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292053" y="385952"/>
        <a:ext cx="64334" cy="64334"/>
      </dsp:txXfrm>
    </dsp:sp>
    <dsp:sp modelId="{ED92AB78-4460-4DFE-9B2F-342C94C22CAA}">
      <dsp:nvSpPr>
        <dsp:cNvPr id="0" name=""/>
        <dsp:cNvSpPr/>
      </dsp:nvSpPr>
      <dsp:spPr>
        <a:xfrm>
          <a:off x="169977" y="35274"/>
          <a:ext cx="519341" cy="519341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家具厂商</a:t>
          </a:r>
          <a:endParaRPr lang="zh-CN" altLang="en-US" sz="1200" b="1" kern="1200" dirty="0"/>
        </a:p>
      </dsp:txBody>
      <dsp:txXfrm>
        <a:off x="246033" y="111330"/>
        <a:ext cx="367229" cy="367229"/>
      </dsp:txXfrm>
    </dsp:sp>
    <dsp:sp modelId="{55E0CAC0-6495-4826-94B2-4FCBD068C627}">
      <dsp:nvSpPr>
        <dsp:cNvPr id="0" name=""/>
        <dsp:cNvSpPr/>
      </dsp:nvSpPr>
      <dsp:spPr>
        <a:xfrm rot="702479">
          <a:off x="2949672" y="851069"/>
          <a:ext cx="178652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78652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798270" y="815889"/>
        <a:ext cx="89326" cy="89326"/>
      </dsp:txXfrm>
    </dsp:sp>
    <dsp:sp modelId="{B2E1ADA2-005D-453D-A436-6327FEF33FB6}">
      <dsp:nvSpPr>
        <dsp:cNvPr id="0" name=""/>
        <dsp:cNvSpPr/>
      </dsp:nvSpPr>
      <dsp:spPr>
        <a:xfrm>
          <a:off x="4712104" y="830907"/>
          <a:ext cx="529208" cy="529208"/>
        </a:xfrm>
        <a:prstGeom prst="ellipse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4789605" y="908408"/>
        <a:ext cx="374206" cy="374206"/>
      </dsp:txXfrm>
    </dsp:sp>
    <dsp:sp modelId="{892DB070-7308-4A1F-88D9-085A35A4DC1C}">
      <dsp:nvSpPr>
        <dsp:cNvPr id="0" name=""/>
        <dsp:cNvSpPr/>
      </dsp:nvSpPr>
      <dsp:spPr>
        <a:xfrm rot="21587014">
          <a:off x="2978880" y="561442"/>
          <a:ext cx="1443464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443464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64526" y="534839"/>
        <a:ext cx="72173" cy="72173"/>
      </dsp:txXfrm>
    </dsp:sp>
    <dsp:sp modelId="{24F6738D-9C29-4CDC-A94A-A1846D904A8C}">
      <dsp:nvSpPr>
        <dsp:cNvPr id="0" name=""/>
        <dsp:cNvSpPr/>
      </dsp:nvSpPr>
      <dsp:spPr>
        <a:xfrm>
          <a:off x="4422337" y="289964"/>
          <a:ext cx="554375" cy="554375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4503523" y="371150"/>
        <a:ext cx="392003" cy="392003"/>
      </dsp:txXfrm>
    </dsp:sp>
    <dsp:sp modelId="{455826CA-B155-4CB3-91D7-DA671DD824C6}">
      <dsp:nvSpPr>
        <dsp:cNvPr id="0" name=""/>
        <dsp:cNvSpPr/>
      </dsp:nvSpPr>
      <dsp:spPr>
        <a:xfrm rot="20953551">
          <a:off x="2961114" y="377599"/>
          <a:ext cx="994588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994588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33543" y="362218"/>
        <a:ext cx="49729" cy="49729"/>
      </dsp:txXfrm>
    </dsp:sp>
    <dsp:sp modelId="{72688933-0E0A-44EF-85E7-110C106F4F14}">
      <dsp:nvSpPr>
        <dsp:cNvPr id="0" name=""/>
        <dsp:cNvSpPr/>
      </dsp:nvSpPr>
      <dsp:spPr>
        <a:xfrm>
          <a:off x="3942387" y="25788"/>
          <a:ext cx="470626" cy="448838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电商</a:t>
          </a:r>
          <a:endParaRPr lang="zh-CN" altLang="en-US" sz="1200" b="1" kern="1200" dirty="0"/>
        </a:p>
      </dsp:txBody>
      <dsp:txXfrm>
        <a:off x="4011309" y="91519"/>
        <a:ext cx="332782" cy="317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71651" y="91149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0835"/>
        <a:ext cx="722745" cy="722745"/>
      </dsp:txXfrm>
    </dsp:sp>
    <dsp:sp modelId="{A2A03876-2E34-4A5A-BC76-E9E291E5E6E3}">
      <dsp:nvSpPr>
        <dsp:cNvPr id="0" name=""/>
        <dsp:cNvSpPr/>
      </dsp:nvSpPr>
      <dsp:spPr>
        <a:xfrm rot="11359844">
          <a:off x="926412" y="424015"/>
          <a:ext cx="1059006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9006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429441" y="407023"/>
        <a:ext cx="52950" cy="52950"/>
      </dsp:txXfrm>
    </dsp:sp>
    <dsp:sp modelId="{ED92AB78-4460-4DFE-9B2F-342C94C22CAA}">
      <dsp:nvSpPr>
        <dsp:cNvPr id="0" name=""/>
        <dsp:cNvSpPr/>
      </dsp:nvSpPr>
      <dsp:spPr>
        <a:xfrm>
          <a:off x="417512" y="45876"/>
          <a:ext cx="519341" cy="519341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493568" y="121932"/>
        <a:ext cx="367229" cy="367229"/>
      </dsp:txXfrm>
    </dsp:sp>
    <dsp:sp modelId="{455826CA-B155-4CB3-91D7-DA671DD824C6}">
      <dsp:nvSpPr>
        <dsp:cNvPr id="0" name=""/>
        <dsp:cNvSpPr/>
      </dsp:nvSpPr>
      <dsp:spPr>
        <a:xfrm rot="21160606">
          <a:off x="2984959" y="455059"/>
          <a:ext cx="1137909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7909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525466" y="436094"/>
        <a:ext cx="56895" cy="56895"/>
      </dsp:txXfrm>
    </dsp:sp>
    <dsp:sp modelId="{72688933-0E0A-44EF-85E7-110C106F4F14}">
      <dsp:nvSpPr>
        <dsp:cNvPr id="0" name=""/>
        <dsp:cNvSpPr/>
      </dsp:nvSpPr>
      <dsp:spPr>
        <a:xfrm>
          <a:off x="4116120" y="137630"/>
          <a:ext cx="470626" cy="448838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打印</a:t>
          </a:r>
          <a:endParaRPr lang="zh-CN" altLang="en-US" sz="1200" b="1" kern="1200" dirty="0"/>
        </a:p>
      </dsp:txBody>
      <dsp:txXfrm>
        <a:off x="4185042" y="203361"/>
        <a:ext cx="332782" cy="317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71651" y="94035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3721"/>
        <a:ext cx="722745" cy="722745"/>
      </dsp:txXfrm>
    </dsp:sp>
    <dsp:sp modelId="{A2A03876-2E34-4A5A-BC76-E9E291E5E6E3}">
      <dsp:nvSpPr>
        <dsp:cNvPr id="0" name=""/>
        <dsp:cNvSpPr/>
      </dsp:nvSpPr>
      <dsp:spPr>
        <a:xfrm rot="11072015">
          <a:off x="841114" y="510400"/>
          <a:ext cx="1133910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3910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379721" y="491536"/>
        <a:ext cx="56695" cy="56695"/>
      </dsp:txXfrm>
    </dsp:sp>
    <dsp:sp modelId="{ED92AB78-4460-4DFE-9B2F-342C94C22CAA}">
      <dsp:nvSpPr>
        <dsp:cNvPr id="0" name=""/>
        <dsp:cNvSpPr/>
      </dsp:nvSpPr>
      <dsp:spPr>
        <a:xfrm>
          <a:off x="162170" y="107232"/>
          <a:ext cx="681784" cy="681784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美术人员</a:t>
          </a:r>
          <a:endParaRPr lang="zh-CN" altLang="en-US" sz="1200" b="1" kern="1200" dirty="0"/>
        </a:p>
      </dsp:txBody>
      <dsp:txXfrm>
        <a:off x="262015" y="207077"/>
        <a:ext cx="482094" cy="482094"/>
      </dsp:txXfrm>
    </dsp:sp>
    <dsp:sp modelId="{455826CA-B155-4CB3-91D7-DA671DD824C6}">
      <dsp:nvSpPr>
        <dsp:cNvPr id="0" name=""/>
        <dsp:cNvSpPr/>
      </dsp:nvSpPr>
      <dsp:spPr>
        <a:xfrm rot="21160606">
          <a:off x="2985282" y="462982"/>
          <a:ext cx="105886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886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88241" y="445994"/>
        <a:ext cx="52943" cy="52943"/>
      </dsp:txXfrm>
    </dsp:sp>
    <dsp:sp modelId="{72688933-0E0A-44EF-85E7-110C106F4F14}">
      <dsp:nvSpPr>
        <dsp:cNvPr id="0" name=""/>
        <dsp:cNvSpPr/>
      </dsp:nvSpPr>
      <dsp:spPr>
        <a:xfrm>
          <a:off x="4037009" y="65066"/>
          <a:ext cx="628848" cy="599737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在线教育</a:t>
          </a:r>
          <a:endParaRPr lang="en-US" altLang="zh-CN" sz="1200" b="1" kern="1200" dirty="0" smtClean="0"/>
        </a:p>
      </dsp:txBody>
      <dsp:txXfrm>
        <a:off x="4129102" y="152895"/>
        <a:ext cx="444662" cy="424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08F967A0-7955-457D-9902-7FDB34166184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410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735EDE8-B718-4A7D-A149-A6C0547F5849}" type="slidenum">
              <a:rPr altLang="en-US"/>
              <a:pPr>
                <a:defRPr/>
              </a:pPr>
              <a:t>‹#›</a:t>
            </a:fld>
            <a:endParaRPr lang="zh-CN" altLang="en-US">
              <a:ea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mtClean="0"/>
              <a:t>三维图床</a:t>
            </a:r>
            <a:endParaRPr lang="en-US" altLang="zh-CN" smtClean="0"/>
          </a:p>
          <a:p>
            <a:r>
              <a:rPr lang="zh-CN" altLang="en-US" smtClean="0"/>
              <a:t>三维展示或许大家已经见过，那么三维云与传统的三维展示有哪些不同？将给三维展示带来哪些变革呢？</a:t>
            </a:r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fld id="{CDF7BFFA-BF39-4D18-AD70-D3C7FA61C85B}" type="slidenum">
              <a:rPr altLang="en-US" smtClean="0"/>
              <a:pPr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mtClean="0"/>
              <a:t>我们首先来看一些传统的三维展示案例。</a:t>
            </a:r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fld id="{B3E6AEDE-CC23-42A3-953E-D8DD758FE5F3}" type="slidenum">
              <a:rPr altLang="en-US" smtClean="0"/>
              <a:pPr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fld id="{0F0BE38B-3075-4156-8428-1B7FB45DD01C}" type="slidenum">
              <a:rPr altLang="en-US" smtClean="0"/>
              <a:pPr/>
              <a:t>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fld id="{A0F5CC84-B970-4552-8E99-79D2B7DBAF2A}" type="slidenum">
              <a:rPr altLang="en-US" smtClean="0"/>
              <a:pPr/>
              <a:t>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fld id="{FA3574AA-9B15-4A6B-B942-EE79417BDE7D}" type="slidenum">
              <a:rPr altLang="en-US" smtClean="0"/>
              <a:pPr/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fld id="{BC3390A8-C91A-4AD5-86A6-9C92E32AB04C}" type="slidenum">
              <a:rPr altLang="en-US" smtClean="0"/>
              <a:pPr/>
              <a:t>11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fld id="{725D15F4-5111-4F37-8DB7-31010D3517D5}" type="slidenum">
              <a:rPr altLang="en-US" smtClean="0"/>
              <a:pPr/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662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fld id="{5138093E-6152-4882-B85F-AEE899BD2AA2}" type="slidenum">
              <a:rPr altLang="en-US" smtClean="0"/>
              <a:pPr/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867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fld id="{922184DA-590F-49E6-8F5B-A5500C73D9E3}" type="slidenum">
              <a:rPr altLang="en-US" smtClean="0"/>
              <a:pPr/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单击以编辑母版副标题样式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7EF080-9E54-4715-98F1-CE949EFA8602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3ED49-AE19-4D82-B79C-2A73098AC496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03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12BF9-1903-4903-A323-AFC383BC3D2B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DA43D-5288-47D3-B2EB-33C5F1ABB5DB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7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B9545-BE55-4D2D-8E25-393465DF86F5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3F2AD-1A98-4DE5-9EF0-B0E2816BCBD4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33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60F7B-0E99-4FCD-8E94-B9A9A1DF06B6}" type="datetime1">
              <a:rPr lang="zh-CN" altLang="en-US"/>
              <a:pPr>
                <a:defRPr/>
              </a:pPr>
              <a:t>2016/1/25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95EDF-4058-451E-B4C5-801F07206BBC}" type="slidenum">
              <a:rPr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69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60F7B-0E99-4FCD-8E94-B9A9A1DF06B6}" type="datetime1">
              <a:rPr lang="zh-CN" altLang="en-US"/>
              <a:pPr>
                <a:defRPr/>
              </a:pPr>
              <a:t>2016/1/25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8EE57-E529-4631-BE8D-F846F9BDCDBB}" type="slidenum">
              <a:rPr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5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74591-14E6-4EDF-A7F1-252C559BB275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6D271-611F-49E6-90AB-62DC59D855E7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0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8D0BA-81AC-475A-A439-BD84ECFE0625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3A0E9-6386-498B-962E-5163B5E919A3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9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F32BB-C899-4AEE-B333-B73E0E4CF0E4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DD29E-D5A9-4F82-9686-2ABD1A0ADC4F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0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 smtClean="0"/>
              <a:t>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 smtClean="0"/>
              <a:t>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A1A5D-766C-47DE-94FF-BDCB0889FF87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18E3D-2CF5-4263-BC7F-E84869E2509E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14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ADB03-A812-4655-ACBD-EBCE1C9604B2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0C5D6-FA40-482D-AF65-12F3593B5AB5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7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4394F-7A79-4095-82DB-C42E10EF6371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974607-6FDA-41E6-B8B6-1802611EEDE0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4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87410-A544-4936-B541-6EBB57113BF3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E9E7D-64B0-47BC-9B72-B517C894A8A4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0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D493-2007-415B-B39F-3DB1AD0B0FF1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42934-6568-47E8-8D34-CE0F83B3C02F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1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en-US" smtClean="0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941E256-E3D1-460F-8B1D-800A8912BEDE}" type="datetimeFigureOut">
              <a:rPr lang="zh-CN" altLang="en-US"/>
              <a:pPr>
                <a:defRPr/>
              </a:pPr>
              <a:t>2016/1/25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718C1EC-F680-426A-BCCF-3CE3D69106F3}" type="slidenum">
              <a:rPr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等线 Light" panose="02010600030101010101" pitchFamily="2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" Type="http://schemas.openxmlformats.org/officeDocument/2006/relationships/image" Target="../media/image16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19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0"/>
            <a:ext cx="353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998538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151063"/>
            <a:ext cx="1222375" cy="255746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4732338" y="-1131888"/>
            <a:ext cx="1857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700" b="1">
              <a:solidFill>
                <a:srgbClr val="FFC000"/>
              </a:solidFill>
              <a:latin typeface="汉仪清雅体简" pitchFamily="18" charset="-122"/>
              <a:ea typeface="汉仪清雅体简" pitchFamily="18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2700" b="1">
              <a:solidFill>
                <a:srgbClr val="FFC000"/>
              </a:solidFill>
              <a:latin typeface="汉仪清雅体简" pitchFamily="18" charset="-122"/>
              <a:ea typeface="汉仪清雅体简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108075" y="2151063"/>
            <a:ext cx="8035925" cy="2557462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5635" y="1724025"/>
              <a:ext cx="742271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-1" fmla="*/ 285750 w 741356"/>
                <a:gd name="connsiteY0-2" fmla="*/ 0 h 3409950"/>
                <a:gd name="connsiteX1-3" fmla="*/ 741356 w 741356"/>
                <a:gd name="connsiteY1-4" fmla="*/ 0 h 3409950"/>
                <a:gd name="connsiteX2-5" fmla="*/ 741356 w 741356"/>
                <a:gd name="connsiteY2-6" fmla="*/ 3409950 h 3409950"/>
                <a:gd name="connsiteX3-7" fmla="*/ 0 w 741356"/>
                <a:gd name="connsiteY3-8" fmla="*/ 3390900 h 3409950"/>
                <a:gd name="connsiteX4-9" fmla="*/ 285750 w 741356"/>
                <a:gd name="connsiteY4-10" fmla="*/ 0 h 3409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</p:grpSp>
      <p:sp>
        <p:nvSpPr>
          <p:cNvPr id="10" name="矩形 9"/>
          <p:cNvSpPr/>
          <p:nvPr/>
        </p:nvSpPr>
        <p:spPr>
          <a:xfrm>
            <a:off x="2254250" y="2559050"/>
            <a:ext cx="5326063" cy="825500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kern="100" noProof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三维云服务项目介绍</a:t>
            </a:r>
            <a:endParaRPr lang="zh-CN" altLang="zh-CN" b="1" noProof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2775" y="3343275"/>
            <a:ext cx="6659563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defRPr/>
            </a:pPr>
            <a:r>
              <a:rPr lang="en-US" altLang="zh-CN" b="1" noProof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THE INTRODUCTION OF 3D DATA CLOUD SERVICE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noProof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noProof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北京三维云网络技术有限公司</a:t>
            </a:r>
          </a:p>
        </p:txBody>
      </p:sp>
      <p:pic>
        <p:nvPicPr>
          <p:cNvPr id="5129" name="背景音乐 - 成长 - Ppt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-6873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ldLvl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933575"/>
            <a:ext cx="5688012" cy="315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70643" y="2818607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1437" y="2228851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4925" y="1193800"/>
            <a:ext cx="1603375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矩形 18"/>
          <p:cNvSpPr/>
          <p:nvPr/>
        </p:nvSpPr>
        <p:spPr>
          <a:xfrm>
            <a:off x="417513" y="1574800"/>
            <a:ext cx="46990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175" y="298450"/>
            <a:ext cx="20320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</a:t>
            </a:r>
          </a:p>
        </p:txBody>
      </p:sp>
      <p:sp>
        <p:nvSpPr>
          <p:cNvPr id="21" name="椭圆 20"/>
          <p:cNvSpPr/>
          <p:nvPr/>
        </p:nvSpPr>
        <p:spPr>
          <a:xfrm>
            <a:off x="350838" y="15890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1016000"/>
            <a:ext cx="5100638" cy="3333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6" name="任意多边形 25"/>
          <p:cNvSpPr/>
          <p:nvPr/>
        </p:nvSpPr>
        <p:spPr>
          <a:xfrm>
            <a:off x="7675563" y="2184400"/>
            <a:ext cx="1462087" cy="3849688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18445" name="组合 21"/>
          <p:cNvGrpSpPr>
            <a:grpSpLocks/>
          </p:cNvGrpSpPr>
          <p:nvPr/>
        </p:nvGrpSpPr>
        <p:grpSpPr bwMode="auto">
          <a:xfrm>
            <a:off x="7997825" y="944563"/>
            <a:ext cx="987425" cy="989012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3543" y="782058"/>
              <a:ext cx="1971767" cy="79083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9307" y="1304756"/>
              <a:ext cx="1380237" cy="79083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7936" y="452827"/>
              <a:ext cx="1862980" cy="185659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/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447" name="文本框 3"/>
          <p:cNvSpPr txBox="1">
            <a:spLocks noChangeArrowheads="1"/>
          </p:cNvSpPr>
          <p:nvPr/>
        </p:nvSpPr>
        <p:spPr bwMode="auto">
          <a:xfrm>
            <a:off x="3741738" y="1644650"/>
            <a:ext cx="906462" cy="384175"/>
          </a:xfrm>
          <a:prstGeom prst="rect">
            <a:avLst/>
          </a:prstGeom>
          <a:solidFill>
            <a:srgbClr val="0076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24000" y="5053013"/>
            <a:ext cx="6199188" cy="20113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家具厂商将产品模型上传至三维云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家具厂商付费购买三维云服务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家具厂商授权其合作伙伴电商、零售、家居设计使用三维云服务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defRPr/>
            </a:pPr>
            <a:endParaRPr lang="zh-CN" altLang="en-US" noProof="1"/>
          </a:p>
        </p:txBody>
      </p:sp>
      <p:pic>
        <p:nvPicPr>
          <p:cNvPr id="1844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044700"/>
            <a:ext cx="5002213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70643" y="2818607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1437" y="2228851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4925" y="1193800"/>
            <a:ext cx="1603375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矩形 18"/>
          <p:cNvSpPr/>
          <p:nvPr/>
        </p:nvSpPr>
        <p:spPr>
          <a:xfrm>
            <a:off x="417513" y="1574800"/>
            <a:ext cx="46990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000" b="1" kern="100" noProof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175" y="298450"/>
            <a:ext cx="2147888" cy="679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 </a:t>
            </a:r>
          </a:p>
        </p:txBody>
      </p:sp>
      <p:sp>
        <p:nvSpPr>
          <p:cNvPr id="21" name="椭圆 20"/>
          <p:cNvSpPr/>
          <p:nvPr/>
        </p:nvSpPr>
        <p:spPr>
          <a:xfrm>
            <a:off x="350838" y="15890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1016000"/>
            <a:ext cx="5100638" cy="3333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6" name="任意多边形 25"/>
          <p:cNvSpPr/>
          <p:nvPr/>
        </p:nvSpPr>
        <p:spPr>
          <a:xfrm>
            <a:off x="7675563" y="2184400"/>
            <a:ext cx="1462087" cy="3849688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20493" name="组合 21"/>
          <p:cNvGrpSpPr>
            <a:grpSpLocks/>
          </p:cNvGrpSpPr>
          <p:nvPr/>
        </p:nvGrpSpPr>
        <p:grpSpPr bwMode="auto">
          <a:xfrm>
            <a:off x="7997825" y="944563"/>
            <a:ext cx="987425" cy="989012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3543" y="782058"/>
              <a:ext cx="1971767" cy="79083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9307" y="1304756"/>
              <a:ext cx="1380237" cy="79083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7936" y="452827"/>
              <a:ext cx="1862980" cy="185659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/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495" name="文本框 1"/>
          <p:cNvSpPr txBox="1">
            <a:spLocks noChangeArrowheads="1"/>
          </p:cNvSpPr>
          <p:nvPr/>
        </p:nvSpPr>
        <p:spPr bwMode="auto">
          <a:xfrm>
            <a:off x="3743325" y="1644650"/>
            <a:ext cx="906463" cy="384175"/>
          </a:xfrm>
          <a:prstGeom prst="rect">
            <a:avLst/>
          </a:prstGeom>
          <a:solidFill>
            <a:srgbClr val="0076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77950" y="5149850"/>
            <a:ext cx="6069013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与游戏厂商签约获得授权及玩家数据资料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玩家付费打印自己的游戏角色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从</a:t>
            </a:r>
            <a:r>
              <a:rPr lang="en-US" altLang="zh-CN" kern="100" noProof="1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打印厂商获得分成与游戏厂商分享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defRPr/>
            </a:pPr>
            <a:endParaRPr lang="zh-CN" altLang="en-US" noProof="1"/>
          </a:p>
        </p:txBody>
      </p:sp>
      <p:pic>
        <p:nvPicPr>
          <p:cNvPr id="2049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933575"/>
            <a:ext cx="52451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70643" y="2818607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1437" y="2228851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4925" y="1193800"/>
            <a:ext cx="1603375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矩形 18"/>
          <p:cNvSpPr/>
          <p:nvPr/>
        </p:nvSpPr>
        <p:spPr>
          <a:xfrm>
            <a:off x="417513" y="1574800"/>
            <a:ext cx="46990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000" b="1" kern="100" noProof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175" y="298450"/>
            <a:ext cx="2147888" cy="679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 </a:t>
            </a:r>
          </a:p>
        </p:txBody>
      </p:sp>
      <p:sp>
        <p:nvSpPr>
          <p:cNvPr id="21" name="椭圆 20"/>
          <p:cNvSpPr/>
          <p:nvPr/>
        </p:nvSpPr>
        <p:spPr>
          <a:xfrm>
            <a:off x="350838" y="15890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1016000"/>
            <a:ext cx="5100638" cy="3333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6" name="任意多边形 25"/>
          <p:cNvSpPr/>
          <p:nvPr/>
        </p:nvSpPr>
        <p:spPr>
          <a:xfrm>
            <a:off x="7675563" y="2184400"/>
            <a:ext cx="1462087" cy="3849688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22541" name="组合 21"/>
          <p:cNvGrpSpPr>
            <a:grpSpLocks/>
          </p:cNvGrpSpPr>
          <p:nvPr/>
        </p:nvGrpSpPr>
        <p:grpSpPr bwMode="auto">
          <a:xfrm>
            <a:off x="7997825" y="944563"/>
            <a:ext cx="987425" cy="989012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3543" y="782058"/>
              <a:ext cx="1971767" cy="79083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9307" y="1304756"/>
              <a:ext cx="1380237" cy="79083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7936" y="452827"/>
              <a:ext cx="1862980" cy="185659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/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543" name="文本框 3"/>
          <p:cNvSpPr txBox="1">
            <a:spLocks noChangeArrowheads="1"/>
          </p:cNvSpPr>
          <p:nvPr/>
        </p:nvSpPr>
        <p:spPr bwMode="auto">
          <a:xfrm>
            <a:off x="3752850" y="1644650"/>
            <a:ext cx="908050" cy="384175"/>
          </a:xfrm>
          <a:prstGeom prst="rect">
            <a:avLst/>
          </a:prstGeom>
          <a:solidFill>
            <a:srgbClr val="0076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31925" y="5110163"/>
            <a:ext cx="6632575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在线教育提供商提出众包需求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en-US" altLang="zh-CN" kern="100" noProof="1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美术人员接包制作三维内容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在线教育提供商支付费用，平台获得分成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defRPr/>
            </a:pPr>
            <a:endParaRPr lang="zh-CN" altLang="en-US" noProof="1"/>
          </a:p>
        </p:txBody>
      </p:sp>
      <p:pic>
        <p:nvPicPr>
          <p:cNvPr id="2254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77">
            <a:off x="79375" y="1611313"/>
            <a:ext cx="9018588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14288" y="3911600"/>
            <a:ext cx="9158288" cy="2089150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en-US" altLang="zh-CN" b="1" noProof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0"/>
            <a:ext cx="9144000" cy="1060450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60737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24582" name="组合 8"/>
          <p:cNvGrpSpPr>
            <a:grpSpLocks/>
          </p:cNvGrpSpPr>
          <p:nvPr/>
        </p:nvGrpSpPr>
        <p:grpSpPr bwMode="auto">
          <a:xfrm rot="-328619">
            <a:off x="8120063" y="4935538"/>
            <a:ext cx="671512" cy="742950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0522" y="5822584"/>
              <a:ext cx="734078" cy="73220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67537" y="5717415"/>
              <a:ext cx="735776" cy="80552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noProof="1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425450" y="2387600"/>
            <a:ext cx="8494713" cy="1200150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kern="100" noProof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盈利模式及市场机遇</a:t>
            </a:r>
            <a:endParaRPr lang="en-US" altLang="zh-CN" sz="7200" b="1" kern="100" noProof="1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1525"/>
            <a:ext cx="4616450" cy="142557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4585" name="TextBox 11"/>
          <p:cNvSpPr txBox="1">
            <a:spLocks noChangeArrowheads="1"/>
          </p:cNvSpPr>
          <p:nvPr/>
        </p:nvSpPr>
        <p:spPr bwMode="auto">
          <a:xfrm rot="226811">
            <a:off x="271463" y="4148138"/>
            <a:ext cx="79771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00" b="1"/>
              <a:t/>
            </a:r>
            <a:br>
              <a:rPr lang="en-US" altLang="zh-CN" sz="900" b="1"/>
            </a:br>
            <a:r>
              <a:rPr lang="en-US" altLang="zh-CN" sz="900" b="1"/>
              <a:t>      </a:t>
            </a:r>
            <a:r>
              <a:rPr lang="zh-CN" altLang="en-US" sz="1800" b="1">
                <a:solidFill>
                  <a:srgbClr val="C00000"/>
                </a:solidFill>
              </a:rPr>
              <a:t>预测2020年，VR用户设备会到2亿，将会带动极大的三维数据内容市场。</a:t>
            </a:r>
            <a:r>
              <a:rPr lang="zh-CN" altLang="en-US" sz="1800" b="1">
                <a:solidFill>
                  <a:srgbClr val="C00000"/>
                </a:solidFill>
                <a:sym typeface="Arial" panose="020B0604020202020204" pitchFamily="34" charset="0"/>
              </a:rPr>
              <a:t>潜在的市场价值达到千亿级规模。</a:t>
            </a:r>
            <a:endParaRPr lang="zh-CN" altLang="en-US" sz="1800" b="1">
              <a:solidFill>
                <a:srgbClr val="C00000"/>
              </a:solidFill>
            </a:endParaRPr>
          </a:p>
        </p:txBody>
      </p:sp>
      <p:pic>
        <p:nvPicPr>
          <p:cNvPr id="2458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21"/>
          <p:cNvGrpSpPr>
            <a:grpSpLocks/>
          </p:cNvGrpSpPr>
          <p:nvPr/>
        </p:nvGrpSpPr>
        <p:grpSpPr bwMode="auto">
          <a:xfrm>
            <a:off x="7785100" y="976313"/>
            <a:ext cx="1023938" cy="987425"/>
            <a:chOff x="9543602" y="323850"/>
            <a:chExt cx="2191658" cy="2114550"/>
          </a:xfrm>
        </p:grpSpPr>
        <p:sp>
          <p:nvSpPr>
            <p:cNvPr id="30" name="泪滴形 29"/>
            <p:cNvSpPr/>
            <p:nvPr/>
          </p:nvSpPr>
          <p:spPr>
            <a:xfrm rot="10800000">
              <a:off x="9580980" y="323850"/>
              <a:ext cx="2116902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/>
            </a:p>
          </p:txBody>
        </p:sp>
        <p:sp>
          <p:nvSpPr>
            <p:cNvPr id="31" name="矩形 30"/>
            <p:cNvSpPr/>
            <p:nvPr/>
          </p:nvSpPr>
          <p:spPr>
            <a:xfrm>
              <a:off x="9543602" y="782795"/>
              <a:ext cx="2191658" cy="822703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PROFIT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9954751" y="1306333"/>
              <a:ext cx="1369360" cy="822703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盈利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9710101" y="449634"/>
              <a:ext cx="1858660" cy="186298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70643" y="2818607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1437" y="2228851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4925" y="1193800"/>
            <a:ext cx="1603375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矩形 18"/>
          <p:cNvSpPr/>
          <p:nvPr/>
        </p:nvSpPr>
        <p:spPr>
          <a:xfrm>
            <a:off x="417513" y="1574800"/>
            <a:ext cx="433387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175" y="298450"/>
            <a:ext cx="20320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盈利模式</a:t>
            </a:r>
          </a:p>
        </p:txBody>
      </p:sp>
      <p:sp>
        <p:nvSpPr>
          <p:cNvPr id="21" name="椭圆 20"/>
          <p:cNvSpPr/>
          <p:nvPr/>
        </p:nvSpPr>
        <p:spPr>
          <a:xfrm>
            <a:off x="350838" y="15890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1016000"/>
            <a:ext cx="5100638" cy="3333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6" name="任意多边形 25"/>
          <p:cNvSpPr/>
          <p:nvPr/>
        </p:nvSpPr>
        <p:spPr>
          <a:xfrm>
            <a:off x="7675563" y="2184400"/>
            <a:ext cx="1462087" cy="3849688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" name="文本框 1"/>
          <p:cNvSpPr txBox="1"/>
          <p:nvPr/>
        </p:nvSpPr>
        <p:spPr>
          <a:xfrm>
            <a:off x="1693863" y="1317625"/>
            <a:ext cx="5554662" cy="5770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三维云服务</a:t>
            </a: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使用授权服务费用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流量分成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定制化解决方案</a:t>
            </a: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在线设计分成收费</a:t>
            </a:r>
            <a:endParaRPr lang="en-US" altLang="zh-CN" kern="100" noProof="1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为大企业客户提供定制化的三维交互展示开发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广告收入</a:t>
            </a: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免费用户三维云植入广告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noProof="1">
                <a:latin typeface="微软雅黑" pitchFamily="34" charset="-122"/>
                <a:ea typeface="微软雅黑" pitchFamily="34" charset="-122"/>
                <a:sym typeface="+mn-ea"/>
              </a:rPr>
              <a:t>知识产权，开发</a:t>
            </a:r>
            <a:r>
              <a:rPr lang="en-US" altLang="zh-CN" b="1" noProof="1">
                <a:latin typeface="微软雅黑" pitchFamily="34" charset="-122"/>
                <a:ea typeface="微软雅黑" pitchFamily="34" charset="-122"/>
                <a:sym typeface="+mn-ea"/>
              </a:rPr>
              <a:t>/</a:t>
            </a:r>
            <a:r>
              <a:rPr lang="zh-CN" altLang="en-US" b="1" noProof="1">
                <a:latin typeface="微软雅黑" pitchFamily="34" charset="-122"/>
                <a:ea typeface="微软雅黑" pitchFamily="34" charset="-122"/>
                <a:sym typeface="+mn-ea"/>
              </a:rPr>
              <a:t>交易</a:t>
            </a:r>
            <a:r>
              <a:rPr lang="en-US" altLang="zh-CN" b="1" noProof="1">
                <a:latin typeface="微软雅黑" pitchFamily="34" charset="-122"/>
                <a:ea typeface="微软雅黑" pitchFamily="34" charset="-122"/>
                <a:sym typeface="+mn-ea"/>
              </a:rPr>
              <a:t>/</a:t>
            </a:r>
            <a:r>
              <a:rPr lang="zh-CN" altLang="en-US" b="1" noProof="1">
                <a:latin typeface="微软雅黑" pitchFamily="34" charset="-122"/>
                <a:ea typeface="微软雅黑" pitchFamily="34" charset="-122"/>
                <a:sym typeface="+mn-ea"/>
              </a:rPr>
              <a:t>衍生品</a:t>
            </a:r>
            <a:endParaRPr lang="en-US" altLang="zh-CN" b="1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noProof="1">
                <a:latin typeface="微软雅黑" pitchFamily="34" charset="-122"/>
                <a:ea typeface="微软雅黑" pitchFamily="34" charset="-122"/>
                <a:sym typeface="+mn-ea"/>
              </a:rPr>
              <a:t>三维角色形象</a:t>
            </a:r>
            <a:endParaRPr lang="en-US" altLang="zh-CN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noProof="1">
                <a:latin typeface="微软雅黑" pitchFamily="34" charset="-122"/>
                <a:ea typeface="微软雅黑" pitchFamily="34" charset="-122"/>
                <a:sym typeface="+mn-ea"/>
              </a:rPr>
              <a:t>三维美术资源众包</a:t>
            </a:r>
            <a:endParaRPr lang="en-US" altLang="zh-CN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noProof="1">
                <a:latin typeface="微软雅黑" pitchFamily="34" charset="-122"/>
                <a:ea typeface="微软雅黑" pitchFamily="34" charset="-122"/>
                <a:sym typeface="+mn-ea"/>
              </a:rPr>
              <a:t>定制化游戏角色</a:t>
            </a:r>
            <a:r>
              <a:rPr lang="en-US" altLang="zh-CN" noProof="1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noProof="1">
                <a:latin typeface="微软雅黑" pitchFamily="34" charset="-122"/>
                <a:ea typeface="微软雅黑" pitchFamily="34" charset="-122"/>
                <a:sym typeface="+mn-ea"/>
              </a:rPr>
              <a:t>打印</a:t>
            </a:r>
            <a:endParaRPr lang="en-US" altLang="zh-CN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defRPr/>
            </a:pPr>
            <a:endParaRPr lang="zh-CN" altLang="en-US" noProof="1"/>
          </a:p>
        </p:txBody>
      </p:sp>
      <p:pic>
        <p:nvPicPr>
          <p:cNvPr id="2561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70643" y="2818607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1437" y="2228851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4925" y="1193800"/>
            <a:ext cx="1603375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矩形 18"/>
          <p:cNvSpPr/>
          <p:nvPr/>
        </p:nvSpPr>
        <p:spPr>
          <a:xfrm>
            <a:off x="417513" y="1574800"/>
            <a:ext cx="41275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</a:t>
            </a:r>
          </a:p>
        </p:txBody>
      </p:sp>
      <p:sp>
        <p:nvSpPr>
          <p:cNvPr id="20" name="矩形 19"/>
          <p:cNvSpPr/>
          <p:nvPr/>
        </p:nvSpPr>
        <p:spPr>
          <a:xfrm>
            <a:off x="1136650" y="298450"/>
            <a:ext cx="711041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三维云使用授权服务费及流量分成</a:t>
            </a:r>
          </a:p>
        </p:txBody>
      </p:sp>
      <p:sp>
        <p:nvSpPr>
          <p:cNvPr id="21" name="椭圆 20"/>
          <p:cNvSpPr/>
          <p:nvPr/>
        </p:nvSpPr>
        <p:spPr>
          <a:xfrm>
            <a:off x="350838" y="15890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71588" y="944563"/>
            <a:ext cx="6591300" cy="104775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27659" name="组合 1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955925" y="2797175"/>
            <a:ext cx="4627563" cy="625475"/>
            <a:chOff x="3467099" y="3350313"/>
            <a:chExt cx="5257804" cy="1205872"/>
          </a:xfrm>
        </p:grpSpPr>
        <p:cxnSp>
          <p:nvCxnSpPr>
            <p:cNvPr id="4" name="肘形连接符 3"/>
            <p:cNvCxnSpPr/>
            <p:nvPr>
              <p:custDataLst>
                <p:tags r:id="rId7"/>
              </p:custDataLst>
            </p:nvPr>
          </p:nvCxnSpPr>
          <p:spPr>
            <a:xfrm rot="16200000" flipV="1">
              <a:off x="4178163" y="2639250"/>
              <a:ext cx="1205872" cy="2628000"/>
            </a:xfrm>
            <a:prstGeom prst="bent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9"/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5492163" y="3953250"/>
              <a:ext cx="1205872" cy="0"/>
            </a:xfrm>
            <a:prstGeom prst="bent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6807065" y="2638347"/>
              <a:ext cx="1205872" cy="2629804"/>
            </a:xfrm>
            <a:prstGeom prst="bent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60" name="六边形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625" y="3500438"/>
            <a:ext cx="1685925" cy="1398587"/>
          </a:xfrm>
          <a:prstGeom prst="hexagon">
            <a:avLst>
              <a:gd name="adj" fmla="val 46895"/>
              <a:gd name="vf" fmla="val 115470"/>
            </a:avLst>
          </a:prstGeom>
          <a:solidFill>
            <a:srgbClr val="00A1C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</a:p>
        </p:txBody>
      </p:sp>
      <p:sp>
        <p:nvSpPr>
          <p:cNvPr id="27661" name="六边形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47900" y="1547813"/>
            <a:ext cx="1414463" cy="1173162"/>
          </a:xfrm>
          <a:prstGeom prst="hexagon">
            <a:avLst>
              <a:gd name="adj" fmla="val 46904"/>
              <a:gd name="vf" fmla="val 11547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站长插件</a:t>
            </a:r>
          </a:p>
        </p:txBody>
      </p:sp>
      <p:sp>
        <p:nvSpPr>
          <p:cNvPr id="8" name="六边形 7"/>
          <p:cNvSpPr/>
          <p:nvPr>
            <p:custDataLst>
              <p:tags r:id="rId4"/>
            </p:custDataLst>
          </p:nvPr>
        </p:nvSpPr>
        <p:spPr>
          <a:xfrm>
            <a:off x="6877050" y="1547813"/>
            <a:ext cx="1414463" cy="1173162"/>
          </a:xfrm>
          <a:prstGeom prst="hexagon">
            <a:avLst>
              <a:gd name="adj" fmla="val 46894"/>
              <a:gd name="vf" fmla="val 11547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 fontScale="90000"/>
          </a:bodyPr>
          <a:lstStyle/>
          <a:p>
            <a:pPr algn="ctr" eaLnBrk="1" fontAlgn="auto" hangingPunct="1">
              <a:defRPr/>
            </a:pPr>
            <a:r>
              <a:rPr lang="zh-CN" altLang="en-US" b="1" kern="0" noProof="1">
                <a:latin typeface="微软雅黑" charset="0"/>
                <a:ea typeface="微软雅黑" charset="0"/>
              </a:rPr>
              <a:t>3D内容聚合器</a:t>
            </a:r>
          </a:p>
        </p:txBody>
      </p:sp>
      <p:sp>
        <p:nvSpPr>
          <p:cNvPr id="5" name="六边形 4"/>
          <p:cNvSpPr/>
          <p:nvPr>
            <p:custDataLst>
              <p:tags r:id="rId5"/>
            </p:custDataLst>
          </p:nvPr>
        </p:nvSpPr>
        <p:spPr>
          <a:xfrm>
            <a:off x="4562475" y="1547813"/>
            <a:ext cx="1414463" cy="1173162"/>
          </a:xfrm>
          <a:prstGeom prst="hexagon">
            <a:avLst>
              <a:gd name="adj" fmla="val 46894"/>
              <a:gd name="vf" fmla="val 11547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 fontScale="77500" lnSpcReduction="20000"/>
          </a:bodyPr>
          <a:lstStyle/>
          <a:p>
            <a:pPr algn="ctr" eaLnBrk="1" fontAlgn="auto" hangingPunct="1">
              <a:defRPr/>
            </a:pPr>
            <a:r>
              <a:rPr lang="zh-CN" altLang="en-US" b="1" kern="0" noProof="1">
                <a:latin typeface="微软雅黑" charset="0"/>
                <a:ea typeface="微软雅黑" charset="0"/>
              </a:rPr>
              <a:t>以</a:t>
            </a:r>
            <a:r>
              <a:rPr lang="en-US" altLang="zh-CN" b="1" kern="0" noProof="1">
                <a:latin typeface="微软雅黑" charset="0"/>
                <a:ea typeface="微软雅黑" charset="0"/>
              </a:rPr>
              <a:t>3D</a:t>
            </a:r>
            <a:r>
              <a:rPr lang="zh-CN" altLang="en-US" b="1" kern="0" noProof="1">
                <a:latin typeface="微软雅黑" charset="0"/>
                <a:ea typeface="微软雅黑" charset="0"/>
              </a:rPr>
              <a:t>为导向的流量经营</a:t>
            </a:r>
          </a:p>
        </p:txBody>
      </p:sp>
      <p:sp>
        <p:nvSpPr>
          <p:cNvPr id="27664" name="文本框 14"/>
          <p:cNvSpPr txBox="1">
            <a:spLocks noChangeArrowheads="1"/>
          </p:cNvSpPr>
          <p:nvPr/>
        </p:nvSpPr>
        <p:spPr bwMode="auto">
          <a:xfrm>
            <a:off x="2514600" y="2784475"/>
            <a:ext cx="47625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27665" name="文本框 15"/>
          <p:cNvSpPr txBox="1">
            <a:spLocks noChangeArrowheads="1"/>
          </p:cNvSpPr>
          <p:nvPr/>
        </p:nvSpPr>
        <p:spPr bwMode="auto">
          <a:xfrm>
            <a:off x="7716838" y="2819400"/>
            <a:ext cx="47625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27666" name="文本框 16"/>
          <p:cNvSpPr txBox="1">
            <a:spLocks noChangeArrowheads="1"/>
          </p:cNvSpPr>
          <p:nvPr/>
        </p:nvSpPr>
        <p:spPr bwMode="auto">
          <a:xfrm>
            <a:off x="4772025" y="2711450"/>
            <a:ext cx="47625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现金牛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332413" y="4905375"/>
            <a:ext cx="26987" cy="493713"/>
          </a:xfrm>
          <a:prstGeom prst="straightConnector1">
            <a:avLst/>
          </a:prstGeom>
          <a:ln w="38100" cmpd="sng">
            <a:solidFill>
              <a:srgbClr val="FFC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六边形 23"/>
          <p:cNvSpPr/>
          <p:nvPr>
            <p:custDataLst>
              <p:tags r:id="rId6"/>
            </p:custDataLst>
          </p:nvPr>
        </p:nvSpPr>
        <p:spPr>
          <a:xfrm>
            <a:off x="4611688" y="5421313"/>
            <a:ext cx="1414462" cy="1174750"/>
          </a:xfrm>
          <a:prstGeom prst="hexagon">
            <a:avLst>
              <a:gd name="adj" fmla="val 46894"/>
              <a:gd name="vf" fmla="val 11547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 fontScale="87500" lnSpcReduction="20000"/>
          </a:bodyPr>
          <a:lstStyle/>
          <a:p>
            <a:pPr algn="ctr" eaLnBrk="1" fontAlgn="auto" hangingPunct="1">
              <a:defRPr/>
            </a:pPr>
            <a:r>
              <a:rPr lang="zh-CN" b="1" kern="0" noProof="1">
                <a:latin typeface="微软雅黑" charset="0"/>
                <a:ea typeface="微软雅黑" charset="0"/>
              </a:rPr>
              <a:t>使用授权服务费</a:t>
            </a:r>
          </a:p>
        </p:txBody>
      </p:sp>
      <p:sp>
        <p:nvSpPr>
          <p:cNvPr id="27669" name="文本框 24"/>
          <p:cNvSpPr txBox="1">
            <a:spLocks noChangeArrowheads="1"/>
          </p:cNvSpPr>
          <p:nvPr/>
        </p:nvSpPr>
        <p:spPr bwMode="auto">
          <a:xfrm>
            <a:off x="5641975" y="4389438"/>
            <a:ext cx="47625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收益</a:t>
            </a:r>
          </a:p>
        </p:txBody>
      </p:sp>
      <p:sp>
        <p:nvSpPr>
          <p:cNvPr id="27670" name="文本框 27"/>
          <p:cNvSpPr txBox="1">
            <a:spLocks noChangeArrowheads="1"/>
          </p:cNvSpPr>
          <p:nvPr/>
        </p:nvSpPr>
        <p:spPr bwMode="auto">
          <a:xfrm>
            <a:off x="720725" y="4264025"/>
            <a:ext cx="30448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庞大的数据支撑三维云平台，在技术和数据的支撑下，开发站长插件和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内容聚合器等产品，随着市场的推广，海量三维数据聚合平台，进行以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为导向的流向经营。</a:t>
            </a:r>
          </a:p>
        </p:txBody>
      </p:sp>
    </p:spTree>
  </p:cSld>
  <p:clrMapOvr>
    <a:masterClrMapping/>
  </p:clrMapOvr>
  <p:transition spd="slow" advClick="0" advTm="3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6E60F7B-0E99-4FCD-8E94-B9A9A1DF06B6}" type="datetime1">
              <a:rPr lang="zh-CN" altLang="en-US"/>
              <a:pPr>
                <a:defRPr/>
              </a:pPr>
              <a:t>2016/1/25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624013"/>
            <a:ext cx="7637463" cy="337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矩形 19"/>
          <p:cNvSpPr>
            <a:spLocks noChangeArrowheads="1"/>
          </p:cNvSpPr>
          <p:nvPr/>
        </p:nvSpPr>
        <p:spPr bwMode="auto">
          <a:xfrm>
            <a:off x="663575" y="338138"/>
            <a:ext cx="5427663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2015年网络广告市场分析</a:t>
            </a:r>
          </a:p>
        </p:txBody>
      </p:sp>
      <p:sp>
        <p:nvSpPr>
          <p:cNvPr id="29701" name="矩形 22"/>
          <p:cNvSpPr>
            <a:spLocks noChangeArrowheads="1"/>
          </p:cNvSpPr>
          <p:nvPr/>
        </p:nvSpPr>
        <p:spPr bwMode="auto">
          <a:xfrm>
            <a:off x="860425" y="1081088"/>
            <a:ext cx="5100638" cy="33337"/>
          </a:xfrm>
          <a:prstGeom prst="rect">
            <a:avLst/>
          </a:prstGeom>
          <a:solidFill>
            <a:srgbClr val="FFC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9702" name="等腰三角形 13"/>
          <p:cNvSpPr>
            <a:spLocks noChangeArrowheads="1"/>
          </p:cNvSpPr>
          <p:nvPr/>
        </p:nvSpPr>
        <p:spPr bwMode="auto">
          <a:xfrm rot="5400000">
            <a:off x="71437" y="3351213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9703" name="等腰三角形 12"/>
          <p:cNvSpPr>
            <a:spLocks noChangeArrowheads="1"/>
          </p:cNvSpPr>
          <p:nvPr/>
        </p:nvSpPr>
        <p:spPr bwMode="auto">
          <a:xfrm rot="5400000">
            <a:off x="70643" y="2818607"/>
            <a:ext cx="1103313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9704" name="等腰三角形 11"/>
          <p:cNvSpPr>
            <a:spLocks noChangeArrowheads="1"/>
          </p:cNvSpPr>
          <p:nvPr/>
        </p:nvSpPr>
        <p:spPr bwMode="auto">
          <a:xfrm rot="5400000">
            <a:off x="71437" y="2228851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9705" name="矩形 18"/>
          <p:cNvSpPr>
            <a:spLocks noChangeArrowheads="1"/>
          </p:cNvSpPr>
          <p:nvPr/>
        </p:nvSpPr>
        <p:spPr bwMode="auto">
          <a:xfrm>
            <a:off x="417513" y="1574800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endParaRPr lang="zh-CN" altLang="en-US" sz="3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706" name="椭圆 20"/>
          <p:cNvSpPr>
            <a:spLocks noChangeArrowheads="1"/>
          </p:cNvSpPr>
          <p:nvPr/>
        </p:nvSpPr>
        <p:spPr bwMode="auto">
          <a:xfrm>
            <a:off x="350838" y="1589088"/>
            <a:ext cx="512762" cy="512762"/>
          </a:xfrm>
          <a:prstGeom prst="ellipse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9707" name="等腰三角形 8"/>
          <p:cNvSpPr>
            <a:spLocks noChangeArrowheads="1"/>
          </p:cNvSpPr>
          <p:nvPr/>
        </p:nvSpPr>
        <p:spPr bwMode="auto">
          <a:xfrm rot="5400000">
            <a:off x="73025" y="1193800"/>
            <a:ext cx="1603375" cy="1381125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9708" name="椭圆 20"/>
          <p:cNvSpPr>
            <a:spLocks noChangeArrowheads="1"/>
          </p:cNvSpPr>
          <p:nvPr/>
        </p:nvSpPr>
        <p:spPr bwMode="auto">
          <a:xfrm>
            <a:off x="425450" y="1638300"/>
            <a:ext cx="514350" cy="512763"/>
          </a:xfrm>
          <a:prstGeom prst="ellipse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S</a:t>
            </a: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673100" y="5013325"/>
            <a:ext cx="810101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2015年，网络广告市值是2123亿，其中搜索引擎、电商广告和品图广告占据了较大的市场份额。据相关报道显示，2018年，网络广告的市值为4125亿，年增长率为24.78%。</a:t>
            </a:r>
          </a:p>
        </p:txBody>
      </p:sp>
      <p:grpSp>
        <p:nvGrpSpPr>
          <p:cNvPr id="29710" name="组合 21"/>
          <p:cNvGrpSpPr>
            <a:grpSpLocks/>
          </p:cNvGrpSpPr>
          <p:nvPr/>
        </p:nvGrpSpPr>
        <p:grpSpPr bwMode="auto">
          <a:xfrm>
            <a:off x="7667625" y="831850"/>
            <a:ext cx="1023938" cy="987425"/>
            <a:chOff x="0" y="0"/>
            <a:chExt cx="2191658" cy="2114550"/>
          </a:xfrm>
        </p:grpSpPr>
        <p:sp>
          <p:nvSpPr>
            <p:cNvPr id="29713" name="矩形 30"/>
            <p:cNvSpPr>
              <a:spLocks noChangeArrowheads="1"/>
            </p:cNvSpPr>
            <p:nvPr/>
          </p:nvSpPr>
          <p:spPr bwMode="auto">
            <a:xfrm>
              <a:off x="0" y="458578"/>
              <a:ext cx="2191658" cy="82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SWOT</a:t>
              </a:r>
            </a:p>
          </p:txBody>
        </p:sp>
        <p:sp>
          <p:nvSpPr>
            <p:cNvPr id="29714" name="矩形 31"/>
            <p:cNvSpPr>
              <a:spLocks noChangeArrowheads="1"/>
            </p:cNvSpPr>
            <p:nvPr/>
          </p:nvSpPr>
          <p:spPr bwMode="auto">
            <a:xfrm>
              <a:off x="411011" y="980846"/>
              <a:ext cx="1369617" cy="82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29715" name="椭圆 32"/>
            <p:cNvSpPr>
              <a:spLocks noChangeArrowheads="1"/>
            </p:cNvSpPr>
            <p:nvPr/>
          </p:nvSpPr>
          <p:spPr bwMode="auto">
            <a:xfrm>
              <a:off x="165931" y="12738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zh-CN" sz="7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</p:grpSp>
      <p:pic>
        <p:nvPicPr>
          <p:cNvPr id="297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2" name="矩形 2"/>
          <p:cNvSpPr>
            <a:spLocks noChangeArrowheads="1"/>
          </p:cNvSpPr>
          <p:nvPr/>
        </p:nvSpPr>
        <p:spPr bwMode="auto"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等腰三角形 8"/>
          <p:cNvSpPr>
            <a:spLocks noChangeArrowheads="1"/>
          </p:cNvSpPr>
          <p:nvPr/>
        </p:nvSpPr>
        <p:spPr bwMode="auto">
          <a:xfrm rot="5400000">
            <a:off x="73025" y="1193800"/>
            <a:ext cx="1603375" cy="1381125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1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6E60F7B-0E99-4FCD-8E94-B9A9A1DF06B6}" type="datetime1">
              <a:rPr lang="zh-CN" altLang="en-US"/>
              <a:pPr>
                <a:defRPr/>
              </a:pPr>
              <a:t>2016/1/25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1701800"/>
            <a:ext cx="613410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矩形 19"/>
          <p:cNvSpPr>
            <a:spLocks noChangeArrowheads="1"/>
          </p:cNvSpPr>
          <p:nvPr/>
        </p:nvSpPr>
        <p:spPr bwMode="auto">
          <a:xfrm>
            <a:off x="1423988" y="338138"/>
            <a:ext cx="4340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三维云广告市场分析</a:t>
            </a:r>
          </a:p>
        </p:txBody>
      </p:sp>
      <p:sp>
        <p:nvSpPr>
          <p:cNvPr id="30726" name="矩形 22"/>
          <p:cNvSpPr>
            <a:spLocks noChangeArrowheads="1"/>
          </p:cNvSpPr>
          <p:nvPr/>
        </p:nvSpPr>
        <p:spPr bwMode="auto">
          <a:xfrm>
            <a:off x="1620838" y="1081088"/>
            <a:ext cx="5100637" cy="33337"/>
          </a:xfrm>
          <a:prstGeom prst="rect">
            <a:avLst/>
          </a:prstGeom>
          <a:solidFill>
            <a:srgbClr val="FFC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0727" name="等腰三角形 13"/>
          <p:cNvSpPr>
            <a:spLocks noChangeArrowheads="1"/>
          </p:cNvSpPr>
          <p:nvPr/>
        </p:nvSpPr>
        <p:spPr bwMode="auto">
          <a:xfrm rot="5400000">
            <a:off x="71437" y="3351213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0728" name="等腰三角形 12"/>
          <p:cNvSpPr>
            <a:spLocks noChangeArrowheads="1"/>
          </p:cNvSpPr>
          <p:nvPr/>
        </p:nvSpPr>
        <p:spPr bwMode="auto">
          <a:xfrm rot="5400000">
            <a:off x="70643" y="2818607"/>
            <a:ext cx="1103313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0729" name="等腰三角形 11"/>
          <p:cNvSpPr>
            <a:spLocks noChangeArrowheads="1"/>
          </p:cNvSpPr>
          <p:nvPr/>
        </p:nvSpPr>
        <p:spPr bwMode="auto">
          <a:xfrm rot="5400000">
            <a:off x="71437" y="2228851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0730" name="矩形 2"/>
          <p:cNvSpPr>
            <a:spLocks noChangeArrowheads="1"/>
          </p:cNvSpPr>
          <p:nvPr/>
        </p:nvSpPr>
        <p:spPr bwMode="auto"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0731" name="矩形 18"/>
          <p:cNvSpPr>
            <a:spLocks noChangeArrowheads="1"/>
          </p:cNvSpPr>
          <p:nvPr/>
        </p:nvSpPr>
        <p:spPr bwMode="auto">
          <a:xfrm>
            <a:off x="473075" y="1574800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endParaRPr lang="zh-CN" altLang="en-US" sz="3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32" name="椭圆 20"/>
          <p:cNvSpPr>
            <a:spLocks noChangeArrowheads="1"/>
          </p:cNvSpPr>
          <p:nvPr/>
        </p:nvSpPr>
        <p:spPr bwMode="auto">
          <a:xfrm>
            <a:off x="425450" y="1638300"/>
            <a:ext cx="514350" cy="512763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738188" y="4659313"/>
            <a:ext cx="7773987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三维云广告将在分类信息广告、电商广告、信息流广告、视频广告几个方向重点发力，占据整个网络广告市场的28%，产生近600亿的广告收益，并将保持约25%的年增长率。</a:t>
            </a:r>
            <a:endParaRPr lang="zh-CN" altLang="en-US" sz="1800"/>
          </a:p>
        </p:txBody>
      </p:sp>
      <p:grpSp>
        <p:nvGrpSpPr>
          <p:cNvPr id="30734" name="组合 21"/>
          <p:cNvGrpSpPr>
            <a:grpSpLocks/>
          </p:cNvGrpSpPr>
          <p:nvPr/>
        </p:nvGrpSpPr>
        <p:grpSpPr bwMode="auto">
          <a:xfrm>
            <a:off x="7667625" y="831850"/>
            <a:ext cx="1023938" cy="987425"/>
            <a:chOff x="0" y="0"/>
            <a:chExt cx="2191658" cy="2114550"/>
          </a:xfrm>
        </p:grpSpPr>
        <p:sp>
          <p:nvSpPr>
            <p:cNvPr id="30736" name="矩形 30"/>
            <p:cNvSpPr>
              <a:spLocks noChangeArrowheads="1"/>
            </p:cNvSpPr>
            <p:nvPr/>
          </p:nvSpPr>
          <p:spPr bwMode="auto">
            <a:xfrm>
              <a:off x="0" y="458578"/>
              <a:ext cx="2191658" cy="82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SWOT</a:t>
              </a:r>
              <a:endParaRPr lang="zh-CN" altLang="en-US" sz="1800"/>
            </a:p>
          </p:txBody>
        </p:sp>
        <p:sp>
          <p:nvSpPr>
            <p:cNvPr id="30737" name="矩形 31"/>
            <p:cNvSpPr>
              <a:spLocks noChangeArrowheads="1"/>
            </p:cNvSpPr>
            <p:nvPr/>
          </p:nvSpPr>
          <p:spPr bwMode="auto">
            <a:xfrm>
              <a:off x="411011" y="980846"/>
              <a:ext cx="1369617" cy="82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30738" name="椭圆 32"/>
            <p:cNvSpPr>
              <a:spLocks noChangeArrowheads="1"/>
            </p:cNvSpPr>
            <p:nvPr/>
          </p:nvSpPr>
          <p:spPr bwMode="auto">
            <a:xfrm>
              <a:off x="165931" y="12738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zh-CN" sz="7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</p:grpSp>
      <p:pic>
        <p:nvPicPr>
          <p:cNvPr id="307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6E60F7B-0E99-4FCD-8E94-B9A9A1DF06B6}" type="datetime1">
              <a:rPr lang="zh-CN" altLang="en-US"/>
              <a:pPr>
                <a:defRPr/>
              </a:pPr>
              <a:t>2016/1/25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79525" y="325438"/>
            <a:ext cx="2012950" cy="677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知识产权</a:t>
            </a:r>
          </a:p>
        </p:txBody>
      </p:sp>
      <p:sp>
        <p:nvSpPr>
          <p:cNvPr id="23" name="矩形 22"/>
          <p:cNvSpPr/>
          <p:nvPr/>
        </p:nvSpPr>
        <p:spPr>
          <a:xfrm>
            <a:off x="1271588" y="947738"/>
            <a:ext cx="2049462" cy="103187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1749" name="等腰三角形 13"/>
          <p:cNvSpPr>
            <a:spLocks noChangeArrowheads="1"/>
          </p:cNvSpPr>
          <p:nvPr/>
        </p:nvSpPr>
        <p:spPr bwMode="auto">
          <a:xfrm rot="5400000">
            <a:off x="71437" y="3351213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1750" name="等腰三角形 12"/>
          <p:cNvSpPr>
            <a:spLocks noChangeArrowheads="1"/>
          </p:cNvSpPr>
          <p:nvPr/>
        </p:nvSpPr>
        <p:spPr bwMode="auto">
          <a:xfrm rot="5400000">
            <a:off x="70643" y="2818607"/>
            <a:ext cx="1103313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1751" name="等腰三角形 11"/>
          <p:cNvSpPr>
            <a:spLocks noChangeArrowheads="1"/>
          </p:cNvSpPr>
          <p:nvPr/>
        </p:nvSpPr>
        <p:spPr bwMode="auto">
          <a:xfrm rot="5400000">
            <a:off x="71437" y="2228851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1752" name="矩形 2"/>
          <p:cNvSpPr>
            <a:spLocks noChangeArrowheads="1"/>
          </p:cNvSpPr>
          <p:nvPr/>
        </p:nvSpPr>
        <p:spPr bwMode="auto"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1753" name="矩形 18"/>
          <p:cNvSpPr>
            <a:spLocks noChangeArrowheads="1"/>
          </p:cNvSpPr>
          <p:nvPr/>
        </p:nvSpPr>
        <p:spPr bwMode="auto">
          <a:xfrm>
            <a:off x="417513" y="1574800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endParaRPr lang="zh-CN" altLang="en-US" sz="3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754" name="椭圆 20"/>
          <p:cNvSpPr>
            <a:spLocks noChangeArrowheads="1"/>
          </p:cNvSpPr>
          <p:nvPr/>
        </p:nvSpPr>
        <p:spPr bwMode="auto">
          <a:xfrm>
            <a:off x="350838" y="1589088"/>
            <a:ext cx="512762" cy="512762"/>
          </a:xfrm>
          <a:prstGeom prst="ellipse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1755" name="等腰三角形 8"/>
          <p:cNvSpPr>
            <a:spLocks noChangeArrowheads="1"/>
          </p:cNvSpPr>
          <p:nvPr/>
        </p:nvSpPr>
        <p:spPr bwMode="auto">
          <a:xfrm rot="5400000">
            <a:off x="73025" y="1193800"/>
            <a:ext cx="1603375" cy="1381125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1756" name="椭圆 20"/>
          <p:cNvSpPr>
            <a:spLocks noChangeArrowheads="1"/>
          </p:cNvSpPr>
          <p:nvPr/>
        </p:nvSpPr>
        <p:spPr bwMode="auto">
          <a:xfrm>
            <a:off x="425450" y="1638300"/>
            <a:ext cx="514350" cy="512763"/>
          </a:xfrm>
          <a:prstGeom prst="ellipse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S</a:t>
            </a: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3536744" y="1637180"/>
            <a:ext cx="1402190" cy="1402174"/>
            <a:chOff x="3919389" y="1415964"/>
            <a:chExt cx="1305222" cy="1305222"/>
          </a:xfrm>
          <a:solidFill>
            <a:srgbClr val="9E9E9E"/>
          </a:solidFill>
        </p:grpSpPr>
        <p:sp>
          <p:nvSpPr>
            <p:cNvPr id="2" name="下箭头 1"/>
            <p:cNvSpPr/>
            <p:nvPr/>
          </p:nvSpPr>
          <p:spPr>
            <a:xfrm>
              <a:off x="3919389" y="1415964"/>
              <a:ext cx="1305222" cy="1305222"/>
            </a:xfrm>
            <a:prstGeom prst="downArrow">
              <a:avLst>
                <a:gd name="adj1" fmla="val 50000"/>
                <a:gd name="adj2" fmla="val 35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 eaLnBrk="1" fontAlgn="auto" hangingPunct="1">
                <a:defRPr/>
              </a:pPr>
              <a:endParaRPr lang="zh-CN" altLang="en-US" sz="2000" noProof="1">
                <a:sym typeface="Arial" pitchFamily="34" charset="0"/>
              </a:endParaRPr>
            </a:p>
          </p:txBody>
        </p:sp>
        <p:sp>
          <p:nvSpPr>
            <p:cNvPr id="21" name="下箭头 4"/>
            <p:cNvSpPr/>
            <p:nvPr/>
          </p:nvSpPr>
          <p:spPr>
            <a:xfrm>
              <a:off x="4245695" y="1415964"/>
              <a:ext cx="652611" cy="10768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eaVert" lIns="120904" tIns="120904" rIns="120904" bIns="120904" spcCol="1270" anchor="ctr">
              <a:normAutofit/>
            </a:bodyPr>
            <a:lstStyle/>
            <a:p>
              <a:pPr algn="ctr" defTabSz="7556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noProof="1">
                  <a:solidFill>
                    <a:schemeClr val="bg1"/>
                  </a:solidFill>
                  <a:latin typeface="微软雅黑" charset="0"/>
                  <a:ea typeface="微软雅黑" charset="0"/>
                  <a:sym typeface="Arial" pitchFamily="34" charset="0"/>
                </a:rPr>
                <a:t>开发</a:t>
              </a:r>
            </a:p>
          </p:txBody>
        </p:sp>
      </p:grp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4818640" y="2377275"/>
            <a:ext cx="1402191" cy="1402173"/>
            <a:chOff x="5112636" y="2104886"/>
            <a:chExt cx="1305222" cy="1305222"/>
          </a:xfrm>
          <a:solidFill>
            <a:srgbClr val="FFC000"/>
          </a:solidFill>
        </p:grpSpPr>
        <p:sp>
          <p:nvSpPr>
            <p:cNvPr id="18" name="下箭头 17"/>
            <p:cNvSpPr/>
            <p:nvPr/>
          </p:nvSpPr>
          <p:spPr>
            <a:xfrm rot="3600000">
              <a:off x="5112636" y="2104886"/>
              <a:ext cx="1305222" cy="1305222"/>
            </a:xfrm>
            <a:prstGeom prst="downArrow">
              <a:avLst>
                <a:gd name="adj1" fmla="val 50000"/>
                <a:gd name="adj2" fmla="val 35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 eaLnBrk="1" fontAlgn="auto" hangingPunct="1">
                <a:defRPr/>
              </a:pPr>
              <a:endParaRPr lang="zh-CN" altLang="en-US" sz="2000" noProof="1">
                <a:sym typeface="Arial" pitchFamily="34" charset="0"/>
              </a:endParaRPr>
            </a:p>
          </p:txBody>
        </p:sp>
        <p:sp>
          <p:nvSpPr>
            <p:cNvPr id="19" name="下箭头 6"/>
            <p:cNvSpPr/>
            <p:nvPr/>
          </p:nvSpPr>
          <p:spPr>
            <a:xfrm rot="19800000">
              <a:off x="5325750" y="2374088"/>
              <a:ext cx="1076808" cy="6526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20904" tIns="120904" rIns="120904" bIns="120904" spcCol="1270" anchor="ctr">
              <a:normAutofit fontScale="80000" lnSpcReduction="10000"/>
            </a:bodyPr>
            <a:lstStyle/>
            <a:p>
              <a:pPr algn="ctr" defTabSz="7556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b="1" noProof="1">
                  <a:solidFill>
                    <a:schemeClr val="tx1"/>
                  </a:solidFill>
                  <a:sym typeface="Arial" pitchFamily="34" charset="0"/>
                </a:rPr>
                <a:t>3D</a:t>
              </a:r>
              <a:r>
                <a:rPr lang="zh-CN" altLang="en-US" b="1" noProof="1">
                  <a:solidFill>
                    <a:schemeClr val="tx1"/>
                  </a:solidFill>
                  <a:sym typeface="Arial" pitchFamily="34" charset="0"/>
                </a:rPr>
                <a:t>美术人员威客传统</a:t>
              </a:r>
            </a:p>
          </p:txBody>
        </p:sp>
      </p:grpSp>
      <p:grpSp>
        <p:nvGrpSpPr>
          <p:cNvPr id="24" name="组合 23"/>
          <p:cNvGrpSpPr/>
          <p:nvPr>
            <p:custDataLst>
              <p:tags r:id="rId3"/>
            </p:custDataLst>
          </p:nvPr>
        </p:nvGrpSpPr>
        <p:grpSpPr>
          <a:xfrm>
            <a:off x="4818640" y="3857464"/>
            <a:ext cx="1402191" cy="1402173"/>
            <a:chOff x="5112636" y="3482729"/>
            <a:chExt cx="1305222" cy="1305222"/>
          </a:xfrm>
          <a:solidFill>
            <a:srgbClr val="9E9E9E"/>
          </a:solidFill>
        </p:grpSpPr>
        <p:sp>
          <p:nvSpPr>
            <p:cNvPr id="16" name="下箭头 15"/>
            <p:cNvSpPr/>
            <p:nvPr/>
          </p:nvSpPr>
          <p:spPr>
            <a:xfrm rot="7200000">
              <a:off x="5112636" y="3482729"/>
              <a:ext cx="1305222" cy="1305222"/>
            </a:xfrm>
            <a:prstGeom prst="downArrow">
              <a:avLst>
                <a:gd name="adj1" fmla="val 50000"/>
                <a:gd name="adj2" fmla="val 35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 eaLnBrk="1" fontAlgn="auto" hangingPunct="1">
                <a:defRPr/>
              </a:pPr>
              <a:endParaRPr lang="zh-CN" altLang="en-US" sz="2000" noProof="1">
                <a:sym typeface="Arial" pitchFamily="34" charset="0"/>
              </a:endParaRPr>
            </a:p>
          </p:txBody>
        </p:sp>
        <p:sp>
          <p:nvSpPr>
            <p:cNvPr id="17" name="下箭头 8"/>
            <p:cNvSpPr/>
            <p:nvPr/>
          </p:nvSpPr>
          <p:spPr>
            <a:xfrm rot="1800000">
              <a:off x="5325749" y="3866138"/>
              <a:ext cx="1076808" cy="6526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20904" tIns="120904" rIns="120904" bIns="120904" spcCol="1270" anchor="ctr">
              <a:normAutofit/>
            </a:bodyPr>
            <a:lstStyle/>
            <a:p>
              <a:pPr algn="ctr" defTabSz="7556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noProof="1">
                  <a:solidFill>
                    <a:schemeClr val="bg1"/>
                  </a:solidFill>
                  <a:latin typeface="微软雅黑" charset="0"/>
                  <a:ea typeface="微软雅黑" charset="0"/>
                  <a:sym typeface="Arial" pitchFamily="34" charset="0"/>
                </a:rPr>
                <a:t>交易</a:t>
              </a:r>
            </a:p>
          </p:txBody>
        </p:sp>
      </p:grpSp>
      <p:grpSp>
        <p:nvGrpSpPr>
          <p:cNvPr id="25" name="组合 24"/>
          <p:cNvGrpSpPr/>
          <p:nvPr>
            <p:custDataLst>
              <p:tags r:id="rId4"/>
            </p:custDataLst>
          </p:nvPr>
        </p:nvGrpSpPr>
        <p:grpSpPr>
          <a:xfrm>
            <a:off x="3536744" y="4597557"/>
            <a:ext cx="1402190" cy="1402174"/>
            <a:chOff x="3919389" y="4171650"/>
            <a:chExt cx="1305222" cy="1305222"/>
          </a:xfrm>
          <a:solidFill>
            <a:srgbClr val="FFC000"/>
          </a:solidFill>
        </p:grpSpPr>
        <p:sp>
          <p:nvSpPr>
            <p:cNvPr id="14" name="下箭头 13"/>
            <p:cNvSpPr/>
            <p:nvPr/>
          </p:nvSpPr>
          <p:spPr>
            <a:xfrm rot="10800000">
              <a:off x="3919389" y="4171650"/>
              <a:ext cx="1305222" cy="1305222"/>
            </a:xfrm>
            <a:prstGeom prst="downArrow">
              <a:avLst>
                <a:gd name="adj1" fmla="val 50000"/>
                <a:gd name="adj2" fmla="val 35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 eaLnBrk="1" fontAlgn="auto" hangingPunct="1">
                <a:defRPr/>
              </a:pPr>
              <a:endParaRPr lang="zh-CN" altLang="en-US" sz="2000" noProof="1">
                <a:sym typeface="Arial" pitchFamily="34" charset="0"/>
              </a:endParaRPr>
            </a:p>
          </p:txBody>
        </p:sp>
        <p:sp>
          <p:nvSpPr>
            <p:cNvPr id="15" name="下箭头 10"/>
            <p:cNvSpPr/>
            <p:nvPr/>
          </p:nvSpPr>
          <p:spPr>
            <a:xfrm>
              <a:off x="4245694" y="4400064"/>
              <a:ext cx="652611" cy="10768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eaVert" lIns="120904" tIns="120904" rIns="120904" bIns="120904" spcCol="1270" anchor="ctr">
              <a:normAutofit fontScale="80000" lnSpcReduction="10000"/>
            </a:bodyPr>
            <a:lstStyle/>
            <a:p>
              <a:pPr algn="ctr" defTabSz="7556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noProof="1">
                  <a:solidFill>
                    <a:schemeClr val="tx1"/>
                  </a:solidFill>
                  <a:sym typeface="Arial" pitchFamily="34" charset="0"/>
                </a:rPr>
                <a:t>交易产生收取服务费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5"/>
            </p:custDataLst>
          </p:nvPr>
        </p:nvGrpSpPr>
        <p:grpSpPr>
          <a:xfrm>
            <a:off x="2254846" y="3857464"/>
            <a:ext cx="1402191" cy="1402173"/>
            <a:chOff x="2726142" y="3482729"/>
            <a:chExt cx="1305222" cy="1305222"/>
          </a:xfrm>
          <a:solidFill>
            <a:srgbClr val="9E9E9E"/>
          </a:solidFill>
        </p:grpSpPr>
        <p:sp>
          <p:nvSpPr>
            <p:cNvPr id="12" name="下箭头 11"/>
            <p:cNvSpPr/>
            <p:nvPr/>
          </p:nvSpPr>
          <p:spPr>
            <a:xfrm rot="14400000">
              <a:off x="2726142" y="3482729"/>
              <a:ext cx="1305222" cy="1305222"/>
            </a:xfrm>
            <a:prstGeom prst="downArrow">
              <a:avLst>
                <a:gd name="adj1" fmla="val 50000"/>
                <a:gd name="adj2" fmla="val 35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 eaLnBrk="1" fontAlgn="auto" hangingPunct="1">
                <a:defRPr/>
              </a:pPr>
              <a:endParaRPr lang="zh-CN" altLang="en-US" sz="2000" noProof="1">
                <a:sym typeface="Arial" pitchFamily="34" charset="0"/>
              </a:endParaRPr>
            </a:p>
          </p:txBody>
        </p:sp>
        <p:sp>
          <p:nvSpPr>
            <p:cNvPr id="13" name="下箭头 12"/>
            <p:cNvSpPr/>
            <p:nvPr/>
          </p:nvSpPr>
          <p:spPr>
            <a:xfrm rot="19800000">
              <a:off x="2741443" y="3866137"/>
              <a:ext cx="1076808" cy="6526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20904" tIns="120904" rIns="120904" bIns="120904" spcCol="1270" anchor="ctr">
              <a:normAutofit/>
            </a:bodyPr>
            <a:lstStyle/>
            <a:p>
              <a:pPr algn="ctr" defTabSz="7556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noProof="1">
                  <a:solidFill>
                    <a:schemeClr val="bg1"/>
                  </a:solidFill>
                  <a:latin typeface="微软雅黑" charset="0"/>
                  <a:ea typeface="微软雅黑" charset="0"/>
                  <a:sym typeface="Arial" pitchFamily="34" charset="0"/>
                </a:rPr>
                <a:t>衍生</a:t>
              </a: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2254846" y="2377275"/>
            <a:ext cx="1402191" cy="1402173"/>
            <a:chOff x="2726142" y="2104886"/>
            <a:chExt cx="1305222" cy="1305222"/>
          </a:xfrm>
          <a:solidFill>
            <a:srgbClr val="FFC000"/>
          </a:solidFill>
        </p:grpSpPr>
        <p:sp>
          <p:nvSpPr>
            <p:cNvPr id="10" name="下箭头 9"/>
            <p:cNvSpPr/>
            <p:nvPr/>
          </p:nvSpPr>
          <p:spPr>
            <a:xfrm rot="18000000">
              <a:off x="2726142" y="2104886"/>
              <a:ext cx="1305222" cy="1305222"/>
            </a:xfrm>
            <a:prstGeom prst="downArrow">
              <a:avLst>
                <a:gd name="adj1" fmla="val 50000"/>
                <a:gd name="adj2" fmla="val 35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 eaLnBrk="1" fontAlgn="auto" hangingPunct="1">
                <a:defRPr/>
              </a:pPr>
              <a:endParaRPr lang="zh-CN" altLang="en-US" sz="2000" noProof="1">
                <a:sym typeface="Arial" pitchFamily="34" charset="0"/>
              </a:endParaRPr>
            </a:p>
          </p:txBody>
        </p:sp>
        <p:sp>
          <p:nvSpPr>
            <p:cNvPr id="11" name="下箭头 14"/>
            <p:cNvSpPr/>
            <p:nvPr/>
          </p:nvSpPr>
          <p:spPr>
            <a:xfrm rot="1800000">
              <a:off x="2741444" y="2374087"/>
              <a:ext cx="1076808" cy="6526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20904" tIns="120904" rIns="120904" bIns="120904" spcCol="1270" anchor="ctr">
              <a:normAutofit fontScale="80000" lnSpcReduction="10000"/>
            </a:bodyPr>
            <a:lstStyle/>
            <a:p>
              <a:pPr algn="ctr" defTabSz="7556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b="1" noProof="1">
                  <a:solidFill>
                    <a:schemeClr val="tx1"/>
                  </a:solidFill>
                  <a:sym typeface="Arial" pitchFamily="34" charset="0"/>
                </a:rPr>
                <a:t>现有交易方式不合理</a:t>
              </a:r>
            </a:p>
          </p:txBody>
        </p:sp>
      </p:grpSp>
      <p:sp>
        <p:nvSpPr>
          <p:cNvPr id="31763" name="矩形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94088" y="3040063"/>
            <a:ext cx="1487487" cy="155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知识产权</a:t>
            </a:r>
          </a:p>
        </p:txBody>
      </p:sp>
      <p:sp>
        <p:nvSpPr>
          <p:cNvPr id="31764" name="文本框 7"/>
          <p:cNvSpPr txBox="1">
            <a:spLocks noChangeArrowheads="1"/>
          </p:cNvSpPr>
          <p:nvPr/>
        </p:nvSpPr>
        <p:spPr bwMode="auto">
          <a:xfrm rot="1800000">
            <a:off x="4946650" y="5110163"/>
            <a:ext cx="1571625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美术资源交易</a:t>
            </a:r>
          </a:p>
        </p:txBody>
      </p:sp>
      <p:sp>
        <p:nvSpPr>
          <p:cNvPr id="31765" name="文本框 8"/>
          <p:cNvSpPr txBox="1">
            <a:spLocks noChangeArrowheads="1"/>
          </p:cNvSpPr>
          <p:nvPr/>
        </p:nvSpPr>
        <p:spPr bwMode="auto">
          <a:xfrm rot="1740000">
            <a:off x="5519738" y="4187825"/>
            <a:ext cx="16113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知识产权交易</a:t>
            </a:r>
          </a:p>
        </p:txBody>
      </p:sp>
      <p:sp>
        <p:nvSpPr>
          <p:cNvPr id="31766" name="文本框 26"/>
          <p:cNvSpPr txBox="1">
            <a:spLocks noChangeArrowheads="1"/>
          </p:cNvSpPr>
          <p:nvPr/>
        </p:nvSpPr>
        <p:spPr bwMode="auto">
          <a:xfrm rot="-1920000">
            <a:off x="1844675" y="3848100"/>
            <a:ext cx="1057275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修改，形象再创作</a:t>
            </a:r>
          </a:p>
        </p:txBody>
      </p:sp>
      <p:sp>
        <p:nvSpPr>
          <p:cNvPr id="28" name="流程图: 过程 27"/>
          <p:cNvSpPr/>
          <p:nvPr/>
        </p:nvSpPr>
        <p:spPr>
          <a:xfrm>
            <a:off x="6823075" y="1182688"/>
            <a:ext cx="585788" cy="363537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0" name="流程图: 过程 29"/>
          <p:cNvSpPr/>
          <p:nvPr/>
        </p:nvSpPr>
        <p:spPr>
          <a:xfrm>
            <a:off x="6845300" y="1752600"/>
            <a:ext cx="585788" cy="363538"/>
          </a:xfrm>
          <a:prstGeom prst="flowChartProcess">
            <a:avLst/>
          </a:prstGeom>
          <a:solidFill>
            <a:srgbClr val="9E9E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1769" name="文本框 30"/>
          <p:cNvSpPr txBox="1">
            <a:spLocks noChangeArrowheads="1"/>
          </p:cNvSpPr>
          <p:nvPr/>
        </p:nvSpPr>
        <p:spPr bwMode="auto">
          <a:xfrm>
            <a:off x="7489825" y="1755775"/>
            <a:ext cx="11715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三维云服务知识产权盈利方式</a:t>
            </a:r>
          </a:p>
        </p:txBody>
      </p:sp>
      <p:sp>
        <p:nvSpPr>
          <p:cNvPr id="31770" name="文本框 31"/>
          <p:cNvSpPr txBox="1">
            <a:spLocks noChangeArrowheads="1"/>
          </p:cNvSpPr>
          <p:nvPr/>
        </p:nvSpPr>
        <p:spPr bwMode="auto">
          <a:xfrm>
            <a:off x="7537450" y="1182688"/>
            <a:ext cx="911225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7610475" y="2406650"/>
            <a:ext cx="1460500" cy="3849688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pic>
        <p:nvPicPr>
          <p:cNvPr id="31772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77">
            <a:off x="79375" y="1611313"/>
            <a:ext cx="9018588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463" y="3911600"/>
            <a:ext cx="9158287" cy="2089150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en-US" altLang="zh-CN" b="1" noProof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0"/>
            <a:ext cx="9144000" cy="1060450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60737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32775" name="组合 8"/>
          <p:cNvGrpSpPr>
            <a:grpSpLocks/>
          </p:cNvGrpSpPr>
          <p:nvPr/>
        </p:nvGrpSpPr>
        <p:grpSpPr bwMode="auto">
          <a:xfrm rot="-328619">
            <a:off x="8120063" y="4935538"/>
            <a:ext cx="671512" cy="742950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0522" y="5822584"/>
              <a:ext cx="734078" cy="73220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67537" y="5717415"/>
              <a:ext cx="735776" cy="80552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noProof="1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239963" y="2090738"/>
            <a:ext cx="4697412" cy="1446212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noProof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商业模式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0" y="4581525"/>
            <a:ext cx="4616450" cy="142557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3"/>
          <p:cNvSpPr>
            <a:spLocks noChangeArrowheads="1"/>
          </p:cNvSpPr>
          <p:nvPr/>
        </p:nvSpPr>
        <p:spPr bwMode="auto">
          <a:xfrm>
            <a:off x="3465513" y="3573463"/>
            <a:ext cx="4557712" cy="53975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47" name="Text Box 7"/>
          <p:cNvSpPr txBox="1">
            <a:spLocks noChangeArrowheads="1"/>
          </p:cNvSpPr>
          <p:nvPr/>
        </p:nvSpPr>
        <p:spPr bwMode="auto">
          <a:xfrm>
            <a:off x="3475038" y="3228975"/>
            <a:ext cx="4538662" cy="3238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6148" name="AutoShape 3"/>
          <p:cNvSpPr>
            <a:spLocks noChangeArrowheads="1"/>
          </p:cNvSpPr>
          <p:nvPr/>
        </p:nvSpPr>
        <p:spPr bwMode="auto">
          <a:xfrm>
            <a:off x="3465513" y="4073525"/>
            <a:ext cx="4557712" cy="53975"/>
          </a:xfrm>
          <a:prstGeom prst="rect">
            <a:avLst/>
          </a:prstGeom>
          <a:solidFill>
            <a:srgbClr val="76717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49" name="Text Box 7"/>
          <p:cNvSpPr txBox="1">
            <a:spLocks noChangeArrowheads="1"/>
          </p:cNvSpPr>
          <p:nvPr/>
        </p:nvSpPr>
        <p:spPr bwMode="auto">
          <a:xfrm>
            <a:off x="3475038" y="3729038"/>
            <a:ext cx="4538662" cy="323850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6150" name="AutoShape 3"/>
          <p:cNvSpPr>
            <a:spLocks noChangeArrowheads="1"/>
          </p:cNvSpPr>
          <p:nvPr/>
        </p:nvSpPr>
        <p:spPr bwMode="auto">
          <a:xfrm>
            <a:off x="3465513" y="2551113"/>
            <a:ext cx="4557712" cy="52387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475038" y="2206625"/>
            <a:ext cx="4538662" cy="3222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6152" name="AutoShape 3"/>
          <p:cNvSpPr>
            <a:spLocks noChangeArrowheads="1"/>
          </p:cNvSpPr>
          <p:nvPr/>
        </p:nvSpPr>
        <p:spPr bwMode="auto">
          <a:xfrm>
            <a:off x="3465513" y="3055938"/>
            <a:ext cx="4557712" cy="53975"/>
          </a:xfrm>
          <a:prstGeom prst="rect">
            <a:avLst/>
          </a:prstGeom>
          <a:solidFill>
            <a:srgbClr val="76717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53" name="Text Box 7"/>
          <p:cNvSpPr txBox="1">
            <a:spLocks noChangeArrowheads="1"/>
          </p:cNvSpPr>
          <p:nvPr/>
        </p:nvSpPr>
        <p:spPr bwMode="auto">
          <a:xfrm>
            <a:off x="3475038" y="2711450"/>
            <a:ext cx="4538662" cy="323850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6154" name="TextBox 5" hidden="1"/>
          <p:cNvSpPr txBox="1">
            <a:spLocks noChangeArrowheads="1"/>
          </p:cNvSpPr>
          <p:nvPr/>
        </p:nvSpPr>
        <p:spPr bwMode="auto">
          <a:xfrm>
            <a:off x="1939925" y="23225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5" name="矩形 6" hidden="1"/>
          <p:cNvSpPr>
            <a:spLocks noChangeArrowheads="1"/>
          </p:cNvSpPr>
          <p:nvPr/>
        </p:nvSpPr>
        <p:spPr bwMode="auto">
          <a:xfrm>
            <a:off x="1939925" y="31273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6" name="矩形 7" hidden="1"/>
          <p:cNvSpPr>
            <a:spLocks noChangeArrowheads="1"/>
          </p:cNvSpPr>
          <p:nvPr/>
        </p:nvSpPr>
        <p:spPr bwMode="auto">
          <a:xfrm>
            <a:off x="2011363" y="40370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7" name="矩形 8" hidden="1"/>
          <p:cNvSpPr>
            <a:spLocks noChangeArrowheads="1"/>
          </p:cNvSpPr>
          <p:nvPr/>
        </p:nvSpPr>
        <p:spPr bwMode="auto">
          <a:xfrm>
            <a:off x="2011363" y="5002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6158" name="TextBox 12"/>
          <p:cNvSpPr txBox="1">
            <a:spLocks noChangeArrowheads="1"/>
          </p:cNvSpPr>
          <p:nvPr/>
        </p:nvSpPr>
        <p:spPr bwMode="auto">
          <a:xfrm>
            <a:off x="500063" y="1231900"/>
            <a:ext cx="1143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10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159" name="矩形 20"/>
          <p:cNvSpPr>
            <a:spLocks noChangeArrowheads="1"/>
          </p:cNvSpPr>
          <p:nvPr/>
        </p:nvSpPr>
        <p:spPr bwMode="auto">
          <a:xfrm>
            <a:off x="4608513" y="2711450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二、应用场景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0" name="矩形 21"/>
          <p:cNvSpPr>
            <a:spLocks noChangeArrowheads="1"/>
          </p:cNvSpPr>
          <p:nvPr/>
        </p:nvSpPr>
        <p:spPr bwMode="auto">
          <a:xfrm>
            <a:off x="4608513" y="3228975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三、商业模式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1" name="矩形 22"/>
          <p:cNvSpPr>
            <a:spLocks noChangeArrowheads="1"/>
          </p:cNvSpPr>
          <p:nvPr/>
        </p:nvSpPr>
        <p:spPr bwMode="auto">
          <a:xfrm>
            <a:off x="4608513" y="3729038"/>
            <a:ext cx="272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四、盈利模式及市场机遇</a:t>
            </a:r>
          </a:p>
        </p:txBody>
      </p: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4608513" y="2206625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一、项目介绍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6250" y="1293813"/>
            <a:ext cx="954088" cy="55245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0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476250" y="1824038"/>
            <a:ext cx="954088" cy="27622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CONTENT</a:t>
            </a:r>
            <a:endParaRPr lang="en-US" altLang="en-US" sz="1200" b="1" noProof="1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46063" y="2157413"/>
            <a:ext cx="2087562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68300" y="1220788"/>
            <a:ext cx="0" cy="4395787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68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332038"/>
            <a:ext cx="174148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9" name="AutoShape 3"/>
          <p:cNvSpPr>
            <a:spLocks noChangeArrowheads="1"/>
          </p:cNvSpPr>
          <p:nvPr/>
        </p:nvSpPr>
        <p:spPr bwMode="auto">
          <a:xfrm>
            <a:off x="3465513" y="4572000"/>
            <a:ext cx="4557712" cy="53975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70" name="Text Box 7"/>
          <p:cNvSpPr txBox="1">
            <a:spLocks noChangeArrowheads="1"/>
          </p:cNvSpPr>
          <p:nvPr/>
        </p:nvSpPr>
        <p:spPr bwMode="auto">
          <a:xfrm>
            <a:off x="3475038" y="4227513"/>
            <a:ext cx="4538662" cy="3238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6171" name="矩形 22"/>
          <p:cNvSpPr>
            <a:spLocks noChangeArrowheads="1"/>
          </p:cNvSpPr>
          <p:nvPr/>
        </p:nvSpPr>
        <p:spPr bwMode="auto">
          <a:xfrm>
            <a:off x="4646613" y="4227513"/>
            <a:ext cx="226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五、资源及团队构成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72" name="AutoShape 3"/>
          <p:cNvSpPr>
            <a:spLocks noChangeArrowheads="1"/>
          </p:cNvSpPr>
          <p:nvPr/>
        </p:nvSpPr>
        <p:spPr bwMode="auto">
          <a:xfrm>
            <a:off x="3465513" y="5083175"/>
            <a:ext cx="4557712" cy="53975"/>
          </a:xfrm>
          <a:prstGeom prst="rect">
            <a:avLst/>
          </a:prstGeom>
          <a:solidFill>
            <a:srgbClr val="76717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73" name="Text Box 7"/>
          <p:cNvSpPr txBox="1">
            <a:spLocks noChangeArrowheads="1"/>
          </p:cNvSpPr>
          <p:nvPr/>
        </p:nvSpPr>
        <p:spPr bwMode="auto">
          <a:xfrm>
            <a:off x="3475038" y="4738688"/>
            <a:ext cx="4538662" cy="323850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>
              <a:solidFill>
                <a:schemeClr val="tx2"/>
              </a:solidFill>
              <a:ea typeface="微软雅黑" panose="020B0503020204020204" pitchFamily="34" charset="-122"/>
            </a:endParaRPr>
          </a:p>
        </p:txBody>
      </p:sp>
      <p:sp>
        <p:nvSpPr>
          <p:cNvPr id="6174" name="矩形 22"/>
          <p:cNvSpPr>
            <a:spLocks noChangeArrowheads="1"/>
          </p:cNvSpPr>
          <p:nvPr/>
        </p:nvSpPr>
        <p:spPr bwMode="auto">
          <a:xfrm>
            <a:off x="4646613" y="4738688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六、融资计划</a:t>
            </a:r>
          </a:p>
        </p:txBody>
      </p:sp>
      <p:pic>
        <p:nvPicPr>
          <p:cNvPr id="61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0"/>
            <a:ext cx="353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等腰三角形 13"/>
          <p:cNvSpPr>
            <a:spLocks noChangeArrowheads="1"/>
          </p:cNvSpPr>
          <p:nvPr/>
        </p:nvSpPr>
        <p:spPr bwMode="auto">
          <a:xfrm rot="5400000">
            <a:off x="71437" y="3351213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3796" name="等腰三角形 12"/>
          <p:cNvSpPr>
            <a:spLocks noChangeArrowheads="1"/>
          </p:cNvSpPr>
          <p:nvPr/>
        </p:nvSpPr>
        <p:spPr bwMode="auto">
          <a:xfrm rot="5400000">
            <a:off x="70643" y="2818607"/>
            <a:ext cx="1103313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3797" name="等腰三角形 11"/>
          <p:cNvSpPr>
            <a:spLocks noChangeArrowheads="1"/>
          </p:cNvSpPr>
          <p:nvPr/>
        </p:nvSpPr>
        <p:spPr bwMode="auto">
          <a:xfrm rot="5400000">
            <a:off x="71437" y="2228851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3798" name="等腰三角形 8"/>
          <p:cNvSpPr>
            <a:spLocks noChangeArrowheads="1"/>
          </p:cNvSpPr>
          <p:nvPr/>
        </p:nvSpPr>
        <p:spPr bwMode="auto">
          <a:xfrm rot="5400000">
            <a:off x="34925" y="1193800"/>
            <a:ext cx="1603375" cy="1381125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3799" name="矩形 2"/>
          <p:cNvSpPr>
            <a:spLocks noChangeArrowheads="1"/>
          </p:cNvSpPr>
          <p:nvPr/>
        </p:nvSpPr>
        <p:spPr bwMode="auto"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3800" name="矩形 18"/>
          <p:cNvSpPr>
            <a:spLocks noChangeArrowheads="1"/>
          </p:cNvSpPr>
          <p:nvPr/>
        </p:nvSpPr>
        <p:spPr bwMode="auto">
          <a:xfrm>
            <a:off x="361950" y="1574800"/>
            <a:ext cx="579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</a:t>
            </a:r>
            <a:endParaRPr lang="zh-CN" altLang="en-US" sz="1800"/>
          </a:p>
        </p:txBody>
      </p:sp>
      <p:sp>
        <p:nvSpPr>
          <p:cNvPr id="33801" name="矩形 19"/>
          <p:cNvSpPr>
            <a:spLocks noChangeArrowheads="1"/>
          </p:cNvSpPr>
          <p:nvPr/>
        </p:nvSpPr>
        <p:spPr bwMode="auto">
          <a:xfrm>
            <a:off x="1527175" y="298450"/>
            <a:ext cx="5003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核心商业模式</a:t>
            </a:r>
            <a:r>
              <a:rPr lang="en-US" altLang="zh-CN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内容中心</a:t>
            </a:r>
          </a:p>
        </p:txBody>
      </p:sp>
      <p:sp>
        <p:nvSpPr>
          <p:cNvPr id="33802" name="椭圆 20"/>
          <p:cNvSpPr>
            <a:spLocks noChangeArrowheads="1"/>
          </p:cNvSpPr>
          <p:nvPr/>
        </p:nvSpPr>
        <p:spPr bwMode="auto">
          <a:xfrm>
            <a:off x="350838" y="1589088"/>
            <a:ext cx="512762" cy="512762"/>
          </a:xfrm>
          <a:prstGeom prst="ellipse">
            <a:avLst/>
          </a:prstGeom>
          <a:noFill/>
          <a:ln w="285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3803" name="矩形 22"/>
          <p:cNvSpPr>
            <a:spLocks noChangeArrowheads="1"/>
          </p:cNvSpPr>
          <p:nvPr/>
        </p:nvSpPr>
        <p:spPr bwMode="auto">
          <a:xfrm>
            <a:off x="1593850" y="1016000"/>
            <a:ext cx="5102225" cy="33338"/>
          </a:xfrm>
          <a:prstGeom prst="rect">
            <a:avLst/>
          </a:prstGeom>
          <a:solidFill>
            <a:srgbClr val="FFC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3804" name="任意多边形 25"/>
          <p:cNvSpPr>
            <a:spLocks noChangeArrowheads="1"/>
          </p:cNvSpPr>
          <p:nvPr/>
        </p:nvSpPr>
        <p:spPr bwMode="auto">
          <a:xfrm>
            <a:off x="7675563" y="2184400"/>
            <a:ext cx="1462087" cy="3849688"/>
          </a:xfrm>
          <a:custGeom>
            <a:avLst/>
            <a:gdLst>
              <a:gd name="T0" fmla="*/ 262363 w 1946787"/>
              <a:gd name="T1" fmla="*/ 47279 h 5132439"/>
              <a:gd name="T2" fmla="*/ 159008 w 1946787"/>
              <a:gd name="T3" fmla="*/ 0 h 5132439"/>
              <a:gd name="T4" fmla="*/ 99379 w 1946787"/>
              <a:gd name="T5" fmla="*/ 559468 h 5132439"/>
              <a:gd name="T6" fmla="*/ 47702 w 1946787"/>
              <a:gd name="T7" fmla="*/ 543708 h 5132439"/>
              <a:gd name="T8" fmla="*/ 0 w 1946787"/>
              <a:gd name="T9" fmla="*/ 685544 h 51324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 w="12700">
            <a:solidFill>
              <a:srgbClr val="FFC000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805" name="椭圆 3"/>
          <p:cNvSpPr>
            <a:spLocks noChangeArrowheads="1"/>
          </p:cNvSpPr>
          <p:nvPr/>
        </p:nvSpPr>
        <p:spPr bwMode="auto">
          <a:xfrm>
            <a:off x="3954463" y="2101850"/>
            <a:ext cx="1368425" cy="569913"/>
          </a:xfrm>
          <a:prstGeom prst="ellipse">
            <a:avLst/>
          </a:prstGeom>
          <a:gradFill rotWithShape="1">
            <a:gsLst>
              <a:gs pos="0">
                <a:srgbClr val="F08B55"/>
              </a:gs>
              <a:gs pos="50000">
                <a:srgbClr val="F67B26"/>
              </a:gs>
              <a:gs pos="100000">
                <a:srgbClr val="E46A18"/>
              </a:gs>
            </a:gsLst>
            <a:lin ang="5400000" scaled="1"/>
          </a:gradFill>
          <a:ln w="6350">
            <a:solidFill>
              <a:schemeClr val="accent2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三维云</a:t>
            </a:r>
          </a:p>
        </p:txBody>
      </p:sp>
      <p:sp>
        <p:nvSpPr>
          <p:cNvPr id="33806" name="圆角矩形 4"/>
          <p:cNvSpPr>
            <a:spLocks noChangeArrowheads="1"/>
          </p:cNvSpPr>
          <p:nvPr/>
        </p:nvSpPr>
        <p:spPr bwMode="auto">
          <a:xfrm>
            <a:off x="1890713" y="2178050"/>
            <a:ext cx="1160462" cy="4175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定制</a:t>
            </a:r>
          </a:p>
        </p:txBody>
      </p:sp>
      <p:cxnSp>
        <p:nvCxnSpPr>
          <p:cNvPr id="33807" name="直接箭头连接符 6"/>
          <p:cNvCxnSpPr>
            <a:cxnSpLocks noChangeShapeType="1"/>
            <a:stCxn id="33806" idx="3"/>
            <a:endCxn id="33805" idx="2"/>
          </p:cNvCxnSpPr>
          <p:nvPr/>
        </p:nvCxnSpPr>
        <p:spPr bwMode="auto">
          <a:xfrm flipV="1">
            <a:off x="3051175" y="2387600"/>
            <a:ext cx="903288" cy="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8" name="圆角矩形 23"/>
          <p:cNvSpPr>
            <a:spLocks noChangeArrowheads="1"/>
          </p:cNvSpPr>
          <p:nvPr/>
        </p:nvSpPr>
        <p:spPr bwMode="auto">
          <a:xfrm>
            <a:off x="6226175" y="2178050"/>
            <a:ext cx="1160463" cy="417513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三维打印</a:t>
            </a:r>
          </a:p>
        </p:txBody>
      </p:sp>
      <p:cxnSp>
        <p:nvCxnSpPr>
          <p:cNvPr id="33809" name="直接箭头连接符 24"/>
          <p:cNvCxnSpPr>
            <a:cxnSpLocks noChangeShapeType="1"/>
            <a:stCxn id="33805" idx="6"/>
            <a:endCxn id="33808" idx="1"/>
          </p:cNvCxnSpPr>
          <p:nvPr/>
        </p:nvCxnSpPr>
        <p:spPr bwMode="auto">
          <a:xfrm>
            <a:off x="5322888" y="2387600"/>
            <a:ext cx="903287" cy="0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0" name="文本框 33"/>
          <p:cNvSpPr>
            <a:spLocks noChangeArrowheads="1"/>
          </p:cNvSpPr>
          <p:nvPr/>
        </p:nvSpPr>
        <p:spPr bwMode="auto">
          <a:xfrm>
            <a:off x="1250950" y="3359150"/>
            <a:ext cx="73025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42875" indent="-2571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600075" indent="-2571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内容生产者</a:t>
            </a: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上传自己制作的内容，可以决定是免费或收费使用。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免费发布，在站点以外的地方使用时会有内置广告。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付费发布，任何地方使用，没有广告。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内容加工者</a:t>
            </a:r>
            <a:endParaRPr lang="en-US" altLang="zh-CN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免费获得云端任何内容，用于组合和设计。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免费发布时，先支付引用内容费用，发布内容会有内置广告。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收费发布时，先支付引用内容费用，发布内容会有无广告。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内容使用者</a:t>
            </a:r>
            <a:endParaRPr lang="en-US" altLang="zh-CN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免费查看时，内容会附带广告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可以支付费用，将内容转换为无广告的查看，并且分发给其他内容使用者。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内容需求者</a:t>
            </a:r>
            <a:endParaRPr lang="en-US" altLang="zh-CN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下单需求制作的内容，由内容生产者制作，并支付一定制作费用。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收费获得可以发布的内容。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收费获得原始制作文件。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811" name="圆角矩形 34"/>
          <p:cNvSpPr>
            <a:spLocks noChangeArrowheads="1"/>
          </p:cNvSpPr>
          <p:nvPr/>
        </p:nvSpPr>
        <p:spPr bwMode="auto">
          <a:xfrm>
            <a:off x="4059238" y="1320800"/>
            <a:ext cx="1158875" cy="4175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内容加工者</a:t>
            </a:r>
          </a:p>
        </p:txBody>
      </p:sp>
      <p:cxnSp>
        <p:nvCxnSpPr>
          <p:cNvPr id="33812" name="直接箭头连接符 35"/>
          <p:cNvCxnSpPr>
            <a:cxnSpLocks noChangeShapeType="1"/>
            <a:stCxn id="33805" idx="1"/>
            <a:endCxn id="33811" idx="1"/>
          </p:cNvCxnSpPr>
          <p:nvPr/>
        </p:nvCxnSpPr>
        <p:spPr bwMode="auto">
          <a:xfrm rot="16200000" flipV="1">
            <a:off x="3780632" y="1808956"/>
            <a:ext cx="654050" cy="96837"/>
          </a:xfrm>
          <a:prstGeom prst="bentConnector4">
            <a:avLst>
              <a:gd name="adj1" fmla="val 27718"/>
              <a:gd name="adj2" fmla="val 445657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3" name="直接箭头连接符 35"/>
          <p:cNvCxnSpPr>
            <a:cxnSpLocks noChangeShapeType="1"/>
            <a:stCxn id="33811" idx="3"/>
            <a:endCxn id="33805" idx="7"/>
          </p:cNvCxnSpPr>
          <p:nvPr/>
        </p:nvCxnSpPr>
        <p:spPr bwMode="auto">
          <a:xfrm flipH="1">
            <a:off x="5122863" y="1530350"/>
            <a:ext cx="96837" cy="654050"/>
          </a:xfrm>
          <a:prstGeom prst="bentConnector4">
            <a:avLst>
              <a:gd name="adj1" fmla="val -237519"/>
              <a:gd name="adj2" fmla="val 59537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4" name="圆角矩形 40"/>
          <p:cNvSpPr>
            <a:spLocks noChangeArrowheads="1"/>
          </p:cNvSpPr>
          <p:nvPr/>
        </p:nvSpPr>
        <p:spPr bwMode="auto">
          <a:xfrm>
            <a:off x="4059238" y="3035300"/>
            <a:ext cx="1158875" cy="4175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内容需求者</a:t>
            </a:r>
          </a:p>
        </p:txBody>
      </p:sp>
      <p:cxnSp>
        <p:nvCxnSpPr>
          <p:cNvPr id="33815" name="直接箭头连接符 35"/>
          <p:cNvCxnSpPr>
            <a:cxnSpLocks noChangeShapeType="1"/>
            <a:stCxn id="33814" idx="1"/>
            <a:endCxn id="33805" idx="3"/>
          </p:cNvCxnSpPr>
          <p:nvPr/>
        </p:nvCxnSpPr>
        <p:spPr bwMode="auto">
          <a:xfrm rot="10800000" flipH="1">
            <a:off x="4059238" y="2587625"/>
            <a:ext cx="96837" cy="655638"/>
          </a:xfrm>
          <a:prstGeom prst="bentConnector4">
            <a:avLst>
              <a:gd name="adj1" fmla="val -237519"/>
              <a:gd name="adj2" fmla="val 59537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直接箭头连接符 35"/>
          <p:cNvCxnSpPr>
            <a:cxnSpLocks noChangeShapeType="1"/>
            <a:stCxn id="33805" idx="5"/>
            <a:endCxn id="33814" idx="3"/>
          </p:cNvCxnSpPr>
          <p:nvPr/>
        </p:nvCxnSpPr>
        <p:spPr bwMode="auto">
          <a:xfrm rot="16200000" flipH="1">
            <a:off x="4843463" y="2868613"/>
            <a:ext cx="655637" cy="96837"/>
          </a:xfrm>
          <a:prstGeom prst="bentConnector4">
            <a:avLst>
              <a:gd name="adj1" fmla="val 27718"/>
              <a:gd name="adj2" fmla="val 445662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7" name="文本框 49"/>
          <p:cNvSpPr>
            <a:spLocks noChangeArrowheads="1"/>
          </p:cNvSpPr>
          <p:nvPr/>
        </p:nvSpPr>
        <p:spPr bwMode="auto">
          <a:xfrm>
            <a:off x="2965450" y="3033713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发布需求</a:t>
            </a:r>
          </a:p>
        </p:txBody>
      </p:sp>
      <p:sp>
        <p:nvSpPr>
          <p:cNvPr id="33818" name="文本框 50"/>
          <p:cNvSpPr>
            <a:spLocks noChangeArrowheads="1"/>
          </p:cNvSpPr>
          <p:nvPr/>
        </p:nvSpPr>
        <p:spPr bwMode="auto">
          <a:xfrm>
            <a:off x="5556250" y="3028950"/>
            <a:ext cx="863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下载内容</a:t>
            </a:r>
          </a:p>
        </p:txBody>
      </p:sp>
      <p:sp>
        <p:nvSpPr>
          <p:cNvPr id="33819" name="文本框 51"/>
          <p:cNvSpPr>
            <a:spLocks noChangeArrowheads="1"/>
          </p:cNvSpPr>
          <p:nvPr/>
        </p:nvSpPr>
        <p:spPr bwMode="auto">
          <a:xfrm>
            <a:off x="5464175" y="1522413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组装内容</a:t>
            </a:r>
          </a:p>
        </p:txBody>
      </p:sp>
      <p:sp>
        <p:nvSpPr>
          <p:cNvPr id="33820" name="文本框 52"/>
          <p:cNvSpPr>
            <a:spLocks noChangeArrowheads="1"/>
          </p:cNvSpPr>
          <p:nvPr/>
        </p:nvSpPr>
        <p:spPr bwMode="auto">
          <a:xfrm>
            <a:off x="2867025" y="1524000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使用内容</a:t>
            </a:r>
          </a:p>
        </p:txBody>
      </p:sp>
      <p:sp>
        <p:nvSpPr>
          <p:cNvPr id="33821" name="文本框 53"/>
          <p:cNvSpPr>
            <a:spLocks noChangeArrowheads="1"/>
          </p:cNvSpPr>
          <p:nvPr/>
        </p:nvSpPr>
        <p:spPr bwMode="auto">
          <a:xfrm>
            <a:off x="3044825" y="2120900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上传内容</a:t>
            </a:r>
          </a:p>
        </p:txBody>
      </p:sp>
      <p:sp>
        <p:nvSpPr>
          <p:cNvPr id="33822" name="文本框 54"/>
          <p:cNvSpPr>
            <a:spLocks noChangeArrowheads="1"/>
          </p:cNvSpPr>
          <p:nvPr/>
        </p:nvSpPr>
        <p:spPr bwMode="auto">
          <a:xfrm>
            <a:off x="3041650" y="2465388"/>
            <a:ext cx="863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内容分成</a:t>
            </a:r>
          </a:p>
        </p:txBody>
      </p:sp>
      <p:sp>
        <p:nvSpPr>
          <p:cNvPr id="33823" name="文本框 55"/>
          <p:cNvSpPr>
            <a:spLocks noChangeArrowheads="1"/>
          </p:cNvSpPr>
          <p:nvPr/>
        </p:nvSpPr>
        <p:spPr bwMode="auto">
          <a:xfrm>
            <a:off x="5351463" y="2119313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查看内容</a:t>
            </a:r>
          </a:p>
        </p:txBody>
      </p:sp>
      <p:sp>
        <p:nvSpPr>
          <p:cNvPr id="33824" name="文本框 56"/>
          <p:cNvSpPr>
            <a:spLocks noChangeArrowheads="1"/>
          </p:cNvSpPr>
          <p:nvPr/>
        </p:nvSpPr>
        <p:spPr bwMode="auto">
          <a:xfrm>
            <a:off x="5335588" y="2447925"/>
            <a:ext cx="863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分发内容</a:t>
            </a:r>
          </a:p>
        </p:txBody>
      </p:sp>
    </p:spTree>
  </p:cSld>
  <p:clrMapOvr>
    <a:masterClrMapping/>
  </p:clrMapOvr>
  <p:transition spd="slow" advClick="0" advTm="3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1B22EF91-79FB-4981-A0FC-1EFF8E28A98E}" type="slidenum">
              <a:rPr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lang="zh-CN" altLang="en-US" sz="1800" smtClean="0"/>
          </a:p>
        </p:txBody>
      </p:sp>
      <p:sp>
        <p:nvSpPr>
          <p:cNvPr id="34820" name="等腰三角形 13"/>
          <p:cNvSpPr>
            <a:spLocks noChangeArrowheads="1"/>
          </p:cNvSpPr>
          <p:nvPr/>
        </p:nvSpPr>
        <p:spPr bwMode="auto">
          <a:xfrm rot="5400000">
            <a:off x="71437" y="3351213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4821" name="等腰三角形 12"/>
          <p:cNvSpPr>
            <a:spLocks noChangeArrowheads="1"/>
          </p:cNvSpPr>
          <p:nvPr/>
        </p:nvSpPr>
        <p:spPr bwMode="auto">
          <a:xfrm rot="5400000">
            <a:off x="70643" y="2818607"/>
            <a:ext cx="1103313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4822" name="等腰三角形 11"/>
          <p:cNvSpPr>
            <a:spLocks noChangeArrowheads="1"/>
          </p:cNvSpPr>
          <p:nvPr/>
        </p:nvSpPr>
        <p:spPr bwMode="auto">
          <a:xfrm rot="5400000">
            <a:off x="71437" y="2228851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4823" name="等腰三角形 8"/>
          <p:cNvSpPr>
            <a:spLocks noChangeArrowheads="1"/>
          </p:cNvSpPr>
          <p:nvPr/>
        </p:nvSpPr>
        <p:spPr bwMode="auto">
          <a:xfrm rot="5400000">
            <a:off x="34925" y="1193800"/>
            <a:ext cx="1603375" cy="1381125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4824" name="矩形 2"/>
          <p:cNvSpPr>
            <a:spLocks noChangeArrowheads="1"/>
          </p:cNvSpPr>
          <p:nvPr/>
        </p:nvSpPr>
        <p:spPr bwMode="auto"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4825" name="矩形 18"/>
          <p:cNvSpPr>
            <a:spLocks noChangeArrowheads="1"/>
          </p:cNvSpPr>
          <p:nvPr/>
        </p:nvSpPr>
        <p:spPr bwMode="auto">
          <a:xfrm>
            <a:off x="333375" y="1574800"/>
            <a:ext cx="5810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</a:t>
            </a:r>
            <a:endParaRPr lang="zh-CN" altLang="en-US" sz="1800"/>
          </a:p>
        </p:txBody>
      </p:sp>
      <p:sp>
        <p:nvSpPr>
          <p:cNvPr id="34826" name="矩形 19"/>
          <p:cNvSpPr>
            <a:spLocks noChangeArrowheads="1"/>
          </p:cNvSpPr>
          <p:nvPr/>
        </p:nvSpPr>
        <p:spPr bwMode="auto">
          <a:xfrm>
            <a:off x="1527175" y="298450"/>
            <a:ext cx="5003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核心商业模式</a:t>
            </a:r>
            <a:r>
              <a:rPr lang="en-US" altLang="zh-CN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定制中心</a:t>
            </a:r>
          </a:p>
        </p:txBody>
      </p:sp>
      <p:sp>
        <p:nvSpPr>
          <p:cNvPr id="34827" name="椭圆 20"/>
          <p:cNvSpPr>
            <a:spLocks noChangeArrowheads="1"/>
          </p:cNvSpPr>
          <p:nvPr/>
        </p:nvSpPr>
        <p:spPr bwMode="auto">
          <a:xfrm>
            <a:off x="350838" y="1589088"/>
            <a:ext cx="512762" cy="512762"/>
          </a:xfrm>
          <a:prstGeom prst="ellipse">
            <a:avLst/>
          </a:prstGeom>
          <a:noFill/>
          <a:ln w="285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4828" name="矩形 22"/>
          <p:cNvSpPr>
            <a:spLocks noChangeArrowheads="1"/>
          </p:cNvSpPr>
          <p:nvPr/>
        </p:nvSpPr>
        <p:spPr bwMode="auto">
          <a:xfrm>
            <a:off x="1593850" y="1016000"/>
            <a:ext cx="5102225" cy="33338"/>
          </a:xfrm>
          <a:prstGeom prst="rect">
            <a:avLst/>
          </a:prstGeom>
          <a:solidFill>
            <a:srgbClr val="FFC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4829" name="任意多边形 25"/>
          <p:cNvSpPr>
            <a:spLocks noChangeArrowheads="1"/>
          </p:cNvSpPr>
          <p:nvPr/>
        </p:nvSpPr>
        <p:spPr bwMode="auto">
          <a:xfrm>
            <a:off x="7675563" y="2184400"/>
            <a:ext cx="1462087" cy="3849688"/>
          </a:xfrm>
          <a:custGeom>
            <a:avLst/>
            <a:gdLst>
              <a:gd name="T0" fmla="*/ 262363 w 1946787"/>
              <a:gd name="T1" fmla="*/ 47279 h 5132439"/>
              <a:gd name="T2" fmla="*/ 159008 w 1946787"/>
              <a:gd name="T3" fmla="*/ 0 h 5132439"/>
              <a:gd name="T4" fmla="*/ 99379 w 1946787"/>
              <a:gd name="T5" fmla="*/ 559468 h 5132439"/>
              <a:gd name="T6" fmla="*/ 47702 w 1946787"/>
              <a:gd name="T7" fmla="*/ 543708 h 5132439"/>
              <a:gd name="T8" fmla="*/ 0 w 1946787"/>
              <a:gd name="T9" fmla="*/ 685544 h 51324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 w="12700">
            <a:solidFill>
              <a:srgbClr val="FFC000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4830" name="椭圆 3"/>
          <p:cNvSpPr>
            <a:spLocks noChangeArrowheads="1"/>
          </p:cNvSpPr>
          <p:nvPr/>
        </p:nvSpPr>
        <p:spPr bwMode="auto">
          <a:xfrm>
            <a:off x="1458913" y="2160588"/>
            <a:ext cx="1368425" cy="569912"/>
          </a:xfrm>
          <a:prstGeom prst="ellipse">
            <a:avLst/>
          </a:prstGeom>
          <a:gradFill rotWithShape="1">
            <a:gsLst>
              <a:gs pos="0">
                <a:srgbClr val="F08B55"/>
              </a:gs>
              <a:gs pos="50000">
                <a:srgbClr val="F67B26"/>
              </a:gs>
              <a:gs pos="100000">
                <a:srgbClr val="E46A18"/>
              </a:gs>
            </a:gsLst>
            <a:lin ang="5400000" scaled="1"/>
          </a:gradFill>
          <a:ln w="6350">
            <a:solidFill>
              <a:schemeClr val="accent2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三维云</a:t>
            </a:r>
          </a:p>
        </p:txBody>
      </p:sp>
      <p:sp>
        <p:nvSpPr>
          <p:cNvPr id="34831" name="圆角矩形 23"/>
          <p:cNvSpPr>
            <a:spLocks noChangeArrowheads="1"/>
          </p:cNvSpPr>
          <p:nvPr/>
        </p:nvSpPr>
        <p:spPr bwMode="auto">
          <a:xfrm>
            <a:off x="6248400" y="1774825"/>
            <a:ext cx="1263650" cy="355600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三维打印</a:t>
            </a:r>
          </a:p>
        </p:txBody>
      </p:sp>
      <p:cxnSp>
        <p:nvCxnSpPr>
          <p:cNvPr id="34832" name="直接箭头连接符 24"/>
          <p:cNvCxnSpPr>
            <a:cxnSpLocks noChangeShapeType="1"/>
            <a:stCxn id="34837" idx="3"/>
            <a:endCxn id="34831" idx="1"/>
          </p:cNvCxnSpPr>
          <p:nvPr/>
        </p:nvCxnSpPr>
        <p:spPr bwMode="auto">
          <a:xfrm>
            <a:off x="4938713" y="1949450"/>
            <a:ext cx="1309687" cy="317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3" name="文本框 33"/>
          <p:cNvSpPr>
            <a:spLocks noChangeArrowheads="1"/>
          </p:cNvSpPr>
          <p:nvPr/>
        </p:nvSpPr>
        <p:spPr bwMode="auto">
          <a:xfrm>
            <a:off x="1244600" y="3668713"/>
            <a:ext cx="7300913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42875" indent="-2571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600075" indent="-2571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商品展示：</a:t>
            </a: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内容生产者制作高品质商品模型。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电商平台使用作为商品展示 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，平台分成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30%)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三维设计：</a:t>
            </a: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内容生产者制作高品质模型。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使用用户在线打印，支付服务费用 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三维打印费用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，设计费用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20%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，平台分成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10%)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三维试衣：</a:t>
            </a:r>
            <a:endParaRPr lang="en-US" altLang="zh-CN" sz="12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用户在线选择服饰，根据体貌特征搭配试衣。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用户在线下单，支付服务费用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商家制作费用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，设计费用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20%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，平台分成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10%)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家具设计：</a:t>
            </a:r>
            <a:endParaRPr lang="en-US" altLang="zh-CN" sz="12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用户在线选择家具模型，自己修改或者再设计。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用户在线下单，支付服务费用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家具制造费用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，设计费用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20%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，平台分成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5%)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家居设计：</a:t>
            </a:r>
            <a:endParaRPr lang="en-US" altLang="zh-CN" sz="12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用户在线选择房间，装饰类型，装饰材料，自己修改或请其他人设计。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用户在线下单，支付服务费用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提供商装修费用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，设计费用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20%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，平台分成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10%)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4834" name="直接箭头连接符 35"/>
          <p:cNvCxnSpPr>
            <a:cxnSpLocks noChangeShapeType="1"/>
            <a:stCxn id="34830" idx="6"/>
            <a:endCxn id="34837" idx="1"/>
          </p:cNvCxnSpPr>
          <p:nvPr/>
        </p:nvCxnSpPr>
        <p:spPr bwMode="auto">
          <a:xfrm flipV="1">
            <a:off x="2827338" y="1949450"/>
            <a:ext cx="846137" cy="49688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5" name="文本框 50"/>
          <p:cNvSpPr>
            <a:spLocks noChangeArrowheads="1"/>
          </p:cNvSpPr>
          <p:nvPr/>
        </p:nvSpPr>
        <p:spPr bwMode="auto">
          <a:xfrm>
            <a:off x="5100638" y="2676525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在线购买</a:t>
            </a:r>
          </a:p>
        </p:txBody>
      </p:sp>
      <p:sp>
        <p:nvSpPr>
          <p:cNvPr id="34836" name="文本框 51"/>
          <p:cNvSpPr>
            <a:spLocks noChangeArrowheads="1"/>
          </p:cNvSpPr>
          <p:nvPr/>
        </p:nvSpPr>
        <p:spPr bwMode="auto">
          <a:xfrm>
            <a:off x="5086350" y="1682750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在线打印</a:t>
            </a:r>
          </a:p>
        </p:txBody>
      </p:sp>
      <p:sp>
        <p:nvSpPr>
          <p:cNvPr id="34837" name="圆角矩形 65"/>
          <p:cNvSpPr>
            <a:spLocks noChangeArrowheads="1"/>
          </p:cNvSpPr>
          <p:nvPr/>
        </p:nvSpPr>
        <p:spPr bwMode="auto">
          <a:xfrm>
            <a:off x="3673475" y="1771650"/>
            <a:ext cx="1263650" cy="355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三维设计</a:t>
            </a:r>
          </a:p>
        </p:txBody>
      </p:sp>
      <p:sp>
        <p:nvSpPr>
          <p:cNvPr id="34838" name="圆角矩形 81"/>
          <p:cNvSpPr>
            <a:spLocks noChangeArrowheads="1"/>
          </p:cNvSpPr>
          <p:nvPr/>
        </p:nvSpPr>
        <p:spPr bwMode="auto">
          <a:xfrm>
            <a:off x="3673475" y="2765425"/>
            <a:ext cx="1263650" cy="3540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家具设计</a:t>
            </a:r>
          </a:p>
        </p:txBody>
      </p:sp>
      <p:cxnSp>
        <p:nvCxnSpPr>
          <p:cNvPr id="34839" name="直接箭头连接符 35"/>
          <p:cNvCxnSpPr>
            <a:cxnSpLocks noChangeShapeType="1"/>
            <a:stCxn id="34830" idx="6"/>
            <a:endCxn id="34838" idx="1"/>
          </p:cNvCxnSpPr>
          <p:nvPr/>
        </p:nvCxnSpPr>
        <p:spPr bwMode="auto">
          <a:xfrm>
            <a:off x="2827338" y="2444750"/>
            <a:ext cx="846137" cy="49688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40" name="圆角矩形 86"/>
          <p:cNvSpPr>
            <a:spLocks noChangeArrowheads="1"/>
          </p:cNvSpPr>
          <p:nvPr/>
        </p:nvSpPr>
        <p:spPr bwMode="auto">
          <a:xfrm>
            <a:off x="6248400" y="2765425"/>
            <a:ext cx="1263650" cy="357188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家具制造商</a:t>
            </a:r>
          </a:p>
        </p:txBody>
      </p:sp>
      <p:cxnSp>
        <p:nvCxnSpPr>
          <p:cNvPr id="34841" name="直接箭头连接符 87"/>
          <p:cNvCxnSpPr>
            <a:cxnSpLocks noChangeShapeType="1"/>
            <a:stCxn id="34838" idx="3"/>
            <a:endCxn id="34840" idx="1"/>
          </p:cNvCxnSpPr>
          <p:nvPr/>
        </p:nvCxnSpPr>
        <p:spPr bwMode="auto">
          <a:xfrm>
            <a:off x="4938713" y="2943225"/>
            <a:ext cx="1309687" cy="0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42" name="文本框 107"/>
          <p:cNvSpPr>
            <a:spLocks noChangeArrowheads="1"/>
          </p:cNvSpPr>
          <p:nvPr/>
        </p:nvSpPr>
        <p:spPr bwMode="auto">
          <a:xfrm>
            <a:off x="5100638" y="1185863"/>
            <a:ext cx="863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在线展示</a:t>
            </a:r>
          </a:p>
        </p:txBody>
      </p:sp>
      <p:sp>
        <p:nvSpPr>
          <p:cNvPr id="34843" name="圆角矩形 108"/>
          <p:cNvSpPr>
            <a:spLocks noChangeArrowheads="1"/>
          </p:cNvSpPr>
          <p:nvPr/>
        </p:nvSpPr>
        <p:spPr bwMode="auto">
          <a:xfrm>
            <a:off x="3673475" y="1274763"/>
            <a:ext cx="1263650" cy="355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商品展示</a:t>
            </a:r>
          </a:p>
        </p:txBody>
      </p:sp>
      <p:sp>
        <p:nvSpPr>
          <p:cNvPr id="34844" name="圆角矩形 109"/>
          <p:cNvSpPr>
            <a:spLocks noChangeArrowheads="1"/>
          </p:cNvSpPr>
          <p:nvPr/>
        </p:nvSpPr>
        <p:spPr bwMode="auto">
          <a:xfrm>
            <a:off x="6248400" y="1273175"/>
            <a:ext cx="1263650" cy="360363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电商平台</a:t>
            </a:r>
          </a:p>
        </p:txBody>
      </p:sp>
      <p:cxnSp>
        <p:nvCxnSpPr>
          <p:cNvPr id="34845" name="直接箭头连接符 110"/>
          <p:cNvCxnSpPr>
            <a:cxnSpLocks noChangeShapeType="1"/>
            <a:stCxn id="34843" idx="3"/>
            <a:endCxn id="34844" idx="1"/>
          </p:cNvCxnSpPr>
          <p:nvPr/>
        </p:nvCxnSpPr>
        <p:spPr bwMode="auto">
          <a:xfrm flipV="1">
            <a:off x="4938713" y="1452563"/>
            <a:ext cx="1309687" cy="1587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6" name="直接箭头连接符 35"/>
          <p:cNvCxnSpPr>
            <a:cxnSpLocks noChangeShapeType="1"/>
            <a:stCxn id="34830" idx="6"/>
            <a:endCxn id="34843" idx="1"/>
          </p:cNvCxnSpPr>
          <p:nvPr/>
        </p:nvCxnSpPr>
        <p:spPr bwMode="auto">
          <a:xfrm flipV="1">
            <a:off x="2827338" y="1452563"/>
            <a:ext cx="846137" cy="9937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47" name="文本框 119"/>
          <p:cNvSpPr>
            <a:spLocks noChangeArrowheads="1"/>
          </p:cNvSpPr>
          <p:nvPr/>
        </p:nvSpPr>
        <p:spPr bwMode="auto">
          <a:xfrm>
            <a:off x="5084763" y="3175000"/>
            <a:ext cx="863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在线购买</a:t>
            </a:r>
          </a:p>
        </p:txBody>
      </p:sp>
      <p:sp>
        <p:nvSpPr>
          <p:cNvPr id="34848" name="圆角矩形 120"/>
          <p:cNvSpPr>
            <a:spLocks noChangeArrowheads="1"/>
          </p:cNvSpPr>
          <p:nvPr/>
        </p:nvSpPr>
        <p:spPr bwMode="auto">
          <a:xfrm>
            <a:off x="3657600" y="3260725"/>
            <a:ext cx="1263650" cy="355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家居设计</a:t>
            </a:r>
            <a:endParaRPr lang="zh-CN" altLang="en-US" sz="1800"/>
          </a:p>
        </p:txBody>
      </p:sp>
      <p:sp>
        <p:nvSpPr>
          <p:cNvPr id="34849" name="圆角矩形 121"/>
          <p:cNvSpPr>
            <a:spLocks noChangeArrowheads="1"/>
          </p:cNvSpPr>
          <p:nvPr/>
        </p:nvSpPr>
        <p:spPr bwMode="auto">
          <a:xfrm>
            <a:off x="6242050" y="3263900"/>
            <a:ext cx="1263650" cy="349250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家居装修商</a:t>
            </a:r>
          </a:p>
        </p:txBody>
      </p:sp>
      <p:cxnSp>
        <p:nvCxnSpPr>
          <p:cNvPr id="34850" name="直接箭头连接符 122"/>
          <p:cNvCxnSpPr>
            <a:cxnSpLocks noChangeShapeType="1"/>
            <a:stCxn id="34848" idx="3"/>
            <a:endCxn id="34849" idx="1"/>
          </p:cNvCxnSpPr>
          <p:nvPr/>
        </p:nvCxnSpPr>
        <p:spPr bwMode="auto">
          <a:xfrm flipV="1">
            <a:off x="4922838" y="3438525"/>
            <a:ext cx="1319212" cy="1588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1" name="直接箭头连接符 35"/>
          <p:cNvCxnSpPr>
            <a:cxnSpLocks noChangeShapeType="1"/>
            <a:stCxn id="34830" idx="6"/>
            <a:endCxn id="34848" idx="1"/>
          </p:cNvCxnSpPr>
          <p:nvPr/>
        </p:nvCxnSpPr>
        <p:spPr bwMode="auto">
          <a:xfrm>
            <a:off x="2827338" y="2444750"/>
            <a:ext cx="830262" cy="9937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52" name="文本框 148"/>
          <p:cNvSpPr>
            <a:spLocks noChangeArrowheads="1"/>
          </p:cNvSpPr>
          <p:nvPr/>
        </p:nvSpPr>
        <p:spPr bwMode="auto">
          <a:xfrm>
            <a:off x="5100638" y="2179638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在线购买</a:t>
            </a:r>
          </a:p>
        </p:txBody>
      </p:sp>
      <p:sp>
        <p:nvSpPr>
          <p:cNvPr id="34853" name="圆角矩形 149"/>
          <p:cNvSpPr>
            <a:spLocks noChangeArrowheads="1"/>
          </p:cNvSpPr>
          <p:nvPr/>
        </p:nvSpPr>
        <p:spPr bwMode="auto">
          <a:xfrm>
            <a:off x="3673475" y="2268538"/>
            <a:ext cx="1263650" cy="3540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三维试衣</a:t>
            </a:r>
          </a:p>
        </p:txBody>
      </p:sp>
      <p:sp>
        <p:nvSpPr>
          <p:cNvPr id="34854" name="圆角矩形 150"/>
          <p:cNvSpPr>
            <a:spLocks noChangeArrowheads="1"/>
          </p:cNvSpPr>
          <p:nvPr/>
        </p:nvSpPr>
        <p:spPr bwMode="auto">
          <a:xfrm>
            <a:off x="6248400" y="2273300"/>
            <a:ext cx="1263650" cy="349250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服装平台</a:t>
            </a:r>
          </a:p>
        </p:txBody>
      </p:sp>
      <p:cxnSp>
        <p:nvCxnSpPr>
          <p:cNvPr id="34855" name="直接箭头连接符 151"/>
          <p:cNvCxnSpPr>
            <a:cxnSpLocks noChangeShapeType="1"/>
            <a:stCxn id="34853" idx="3"/>
            <a:endCxn id="34854" idx="1"/>
          </p:cNvCxnSpPr>
          <p:nvPr/>
        </p:nvCxnSpPr>
        <p:spPr bwMode="auto">
          <a:xfrm>
            <a:off x="4938713" y="2446338"/>
            <a:ext cx="1309687" cy="1587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6" name="直接箭头连接符 35"/>
          <p:cNvCxnSpPr>
            <a:cxnSpLocks noChangeShapeType="1"/>
            <a:stCxn id="34830" idx="6"/>
            <a:endCxn id="34853" idx="1"/>
          </p:cNvCxnSpPr>
          <p:nvPr/>
        </p:nvCxnSpPr>
        <p:spPr bwMode="auto">
          <a:xfrm>
            <a:off x="2827338" y="2444750"/>
            <a:ext cx="846137" cy="158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 advClick="0" advTm="3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3AA00D61-B349-4713-A220-945C761B67A6}" type="slidenum">
              <a:rPr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lang="zh-CN" altLang="en-US" sz="1800" smtClean="0"/>
          </a:p>
        </p:txBody>
      </p:sp>
      <p:sp>
        <p:nvSpPr>
          <p:cNvPr id="35844" name="等腰三角形 13"/>
          <p:cNvSpPr>
            <a:spLocks noChangeArrowheads="1"/>
          </p:cNvSpPr>
          <p:nvPr/>
        </p:nvSpPr>
        <p:spPr bwMode="auto">
          <a:xfrm rot="5400000">
            <a:off x="71437" y="3351213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5845" name="等腰三角形 12"/>
          <p:cNvSpPr>
            <a:spLocks noChangeArrowheads="1"/>
          </p:cNvSpPr>
          <p:nvPr/>
        </p:nvSpPr>
        <p:spPr bwMode="auto">
          <a:xfrm rot="5400000">
            <a:off x="70643" y="2818607"/>
            <a:ext cx="1103313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5846" name="等腰三角形 11"/>
          <p:cNvSpPr>
            <a:spLocks noChangeArrowheads="1"/>
          </p:cNvSpPr>
          <p:nvPr/>
        </p:nvSpPr>
        <p:spPr bwMode="auto">
          <a:xfrm rot="5400000">
            <a:off x="71437" y="2228851"/>
            <a:ext cx="1101725" cy="952500"/>
          </a:xfrm>
          <a:prstGeom prst="triangle">
            <a:avLst>
              <a:gd name="adj" fmla="val 50000"/>
            </a:avLst>
          </a:prstGeom>
          <a:solidFill>
            <a:srgbClr val="7F7F7F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5847" name="等腰三角形 8"/>
          <p:cNvSpPr>
            <a:spLocks noChangeArrowheads="1"/>
          </p:cNvSpPr>
          <p:nvPr/>
        </p:nvSpPr>
        <p:spPr bwMode="auto">
          <a:xfrm rot="5400000">
            <a:off x="34925" y="1193800"/>
            <a:ext cx="1603375" cy="1381125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5848" name="矩形 2"/>
          <p:cNvSpPr>
            <a:spLocks noChangeArrowheads="1"/>
          </p:cNvSpPr>
          <p:nvPr/>
        </p:nvSpPr>
        <p:spPr bwMode="auto"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5849" name="矩形 18"/>
          <p:cNvSpPr>
            <a:spLocks noChangeArrowheads="1"/>
          </p:cNvSpPr>
          <p:nvPr/>
        </p:nvSpPr>
        <p:spPr bwMode="auto">
          <a:xfrm>
            <a:off x="-141288" y="1574800"/>
            <a:ext cx="10429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M</a:t>
            </a:r>
            <a:endParaRPr lang="zh-CN" altLang="en-US" sz="1800"/>
          </a:p>
        </p:txBody>
      </p:sp>
      <p:sp>
        <p:nvSpPr>
          <p:cNvPr id="35850" name="矩形 19"/>
          <p:cNvSpPr>
            <a:spLocks noChangeArrowheads="1"/>
          </p:cNvSpPr>
          <p:nvPr/>
        </p:nvSpPr>
        <p:spPr bwMode="auto">
          <a:xfrm>
            <a:off x="1527175" y="298450"/>
            <a:ext cx="500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核心商业模式</a:t>
            </a:r>
            <a:r>
              <a:rPr lang="en-US" altLang="zh-CN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生态中心</a:t>
            </a:r>
          </a:p>
        </p:txBody>
      </p:sp>
      <p:sp>
        <p:nvSpPr>
          <p:cNvPr id="35851" name="椭圆 20"/>
          <p:cNvSpPr>
            <a:spLocks noChangeArrowheads="1"/>
          </p:cNvSpPr>
          <p:nvPr/>
        </p:nvSpPr>
        <p:spPr bwMode="auto">
          <a:xfrm>
            <a:off x="350838" y="1589088"/>
            <a:ext cx="512762" cy="512762"/>
          </a:xfrm>
          <a:prstGeom prst="ellipse">
            <a:avLst/>
          </a:prstGeom>
          <a:noFill/>
          <a:ln w="28575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5852" name="矩形 22"/>
          <p:cNvSpPr>
            <a:spLocks noChangeArrowheads="1"/>
          </p:cNvSpPr>
          <p:nvPr/>
        </p:nvSpPr>
        <p:spPr bwMode="auto">
          <a:xfrm>
            <a:off x="1593850" y="1016000"/>
            <a:ext cx="5102225" cy="33338"/>
          </a:xfrm>
          <a:prstGeom prst="rect">
            <a:avLst/>
          </a:prstGeom>
          <a:solidFill>
            <a:srgbClr val="FFC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5853" name="任意多边形 25"/>
          <p:cNvSpPr>
            <a:spLocks noChangeArrowheads="1"/>
          </p:cNvSpPr>
          <p:nvPr/>
        </p:nvSpPr>
        <p:spPr bwMode="auto">
          <a:xfrm>
            <a:off x="7675563" y="2184400"/>
            <a:ext cx="1462087" cy="3849688"/>
          </a:xfrm>
          <a:custGeom>
            <a:avLst/>
            <a:gdLst>
              <a:gd name="T0" fmla="*/ 262363 w 1946787"/>
              <a:gd name="T1" fmla="*/ 47279 h 5132439"/>
              <a:gd name="T2" fmla="*/ 159008 w 1946787"/>
              <a:gd name="T3" fmla="*/ 0 h 5132439"/>
              <a:gd name="T4" fmla="*/ 99379 w 1946787"/>
              <a:gd name="T5" fmla="*/ 559468 h 5132439"/>
              <a:gd name="T6" fmla="*/ 47702 w 1946787"/>
              <a:gd name="T7" fmla="*/ 543708 h 5132439"/>
              <a:gd name="T8" fmla="*/ 0 w 1946787"/>
              <a:gd name="T9" fmla="*/ 685544 h 51324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 w="12700">
            <a:solidFill>
              <a:srgbClr val="FFC000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54" name="椭圆 3"/>
          <p:cNvSpPr>
            <a:spLocks noChangeArrowheads="1"/>
          </p:cNvSpPr>
          <p:nvPr/>
        </p:nvSpPr>
        <p:spPr bwMode="auto">
          <a:xfrm>
            <a:off x="1220788" y="1981200"/>
            <a:ext cx="1898650" cy="787400"/>
          </a:xfrm>
          <a:prstGeom prst="ellipse">
            <a:avLst/>
          </a:prstGeom>
          <a:gradFill rotWithShape="1">
            <a:gsLst>
              <a:gs pos="0">
                <a:srgbClr val="F08B55"/>
              </a:gs>
              <a:gs pos="50000">
                <a:srgbClr val="F67B26"/>
              </a:gs>
              <a:gs pos="100000">
                <a:srgbClr val="E46A18"/>
              </a:gs>
            </a:gsLst>
            <a:lin ang="5400000" scaled="1"/>
          </a:gradFill>
          <a:ln w="6350">
            <a:solidFill>
              <a:schemeClr val="accent2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三维云</a:t>
            </a:r>
          </a:p>
        </p:txBody>
      </p:sp>
      <p:sp>
        <p:nvSpPr>
          <p:cNvPr id="35855" name="圆角矩形 23"/>
          <p:cNvSpPr>
            <a:spLocks noChangeArrowheads="1"/>
          </p:cNvSpPr>
          <p:nvPr/>
        </p:nvSpPr>
        <p:spPr bwMode="auto">
          <a:xfrm>
            <a:off x="6515100" y="1873250"/>
            <a:ext cx="1752600" cy="390525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应用扩展</a:t>
            </a:r>
          </a:p>
        </p:txBody>
      </p:sp>
      <p:cxnSp>
        <p:nvCxnSpPr>
          <p:cNvPr id="35856" name="直接箭头连接符 24"/>
          <p:cNvCxnSpPr>
            <a:cxnSpLocks noChangeShapeType="1"/>
            <a:stCxn id="35860" idx="3"/>
            <a:endCxn id="35855" idx="1"/>
          </p:cNvCxnSpPr>
          <p:nvPr/>
        </p:nvCxnSpPr>
        <p:spPr bwMode="auto">
          <a:xfrm>
            <a:off x="5438775" y="2065338"/>
            <a:ext cx="1076325" cy="317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7" name="文本框 33"/>
          <p:cNvSpPr>
            <a:spLocks noChangeArrowheads="1"/>
          </p:cNvSpPr>
          <p:nvPr/>
        </p:nvSpPr>
        <p:spPr bwMode="auto">
          <a:xfrm>
            <a:off x="1106488" y="3522663"/>
            <a:ext cx="7299325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42875" indent="-2571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600075" indent="-2571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在线</a:t>
            </a:r>
            <a:r>
              <a: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小团队可以使用公开接口开发展示类相关应用。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通过用户使用分成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团队费用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，平台分成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30%)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嵌入显示插件：</a:t>
            </a: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通过插件，可以在自己程序内显示和操作三维显示。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通过用户使用分成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团队费用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，平台分成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30%)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嵌入</a:t>
            </a:r>
            <a:r>
              <a: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VR</a:t>
            </a: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插件：</a:t>
            </a: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通过插件，可以在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VR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设备内运行，显示各种三维模型和场景。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通过用户使用分成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团队费用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70%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，平台分成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30%)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工业标准件：</a:t>
            </a: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设计各种工业零件，可以在用于工厂生产和组装，具有保密性。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通过生产分成 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生产费用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90%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，平台分成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10%)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0"/>
              </a:spcBef>
            </a:pP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5858" name="直接箭头连接符 35"/>
          <p:cNvCxnSpPr>
            <a:cxnSpLocks noChangeShapeType="1"/>
            <a:stCxn id="35854" idx="6"/>
            <a:endCxn id="35860" idx="1"/>
          </p:cNvCxnSpPr>
          <p:nvPr/>
        </p:nvCxnSpPr>
        <p:spPr bwMode="auto">
          <a:xfrm flipV="1">
            <a:off x="3119438" y="2065338"/>
            <a:ext cx="566737" cy="30956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9" name="文本框 51"/>
          <p:cNvSpPr>
            <a:spLocks noChangeArrowheads="1"/>
          </p:cNvSpPr>
          <p:nvPr/>
        </p:nvSpPr>
        <p:spPr bwMode="auto">
          <a:xfrm>
            <a:off x="5499100" y="1798638"/>
            <a:ext cx="8778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离线开发</a:t>
            </a:r>
          </a:p>
        </p:txBody>
      </p:sp>
      <p:sp>
        <p:nvSpPr>
          <p:cNvPr id="35860" name="圆角矩形 65"/>
          <p:cNvSpPr>
            <a:spLocks noChangeArrowheads="1"/>
          </p:cNvSpPr>
          <p:nvPr/>
        </p:nvSpPr>
        <p:spPr bwMode="auto">
          <a:xfrm>
            <a:off x="3686175" y="1870075"/>
            <a:ext cx="1752600" cy="3921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嵌入</a:t>
            </a:r>
            <a:r>
              <a:rPr lang="en-US" altLang="zh-CN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APP</a:t>
            </a: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的</a:t>
            </a:r>
            <a:r>
              <a:rPr lang="en-US" altLang="zh-CN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SDK</a:t>
            </a:r>
            <a:endParaRPr lang="zh-CN" altLang="en-US" sz="14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5861" name="文本框 107"/>
          <p:cNvSpPr>
            <a:spLocks noChangeArrowheads="1"/>
          </p:cNvSpPr>
          <p:nvPr/>
        </p:nvSpPr>
        <p:spPr bwMode="auto">
          <a:xfrm>
            <a:off x="5464175" y="1274763"/>
            <a:ext cx="9413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在线开发</a:t>
            </a:r>
          </a:p>
        </p:txBody>
      </p:sp>
      <p:sp>
        <p:nvSpPr>
          <p:cNvPr id="35862" name="圆角矩形 108"/>
          <p:cNvSpPr>
            <a:spLocks noChangeArrowheads="1"/>
          </p:cNvSpPr>
          <p:nvPr/>
        </p:nvSpPr>
        <p:spPr bwMode="auto">
          <a:xfrm>
            <a:off x="3686175" y="1336675"/>
            <a:ext cx="1752600" cy="39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在线</a:t>
            </a:r>
            <a:r>
              <a:rPr lang="en-US" altLang="zh-CN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API</a:t>
            </a: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接口</a:t>
            </a:r>
          </a:p>
        </p:txBody>
      </p:sp>
      <p:sp>
        <p:nvSpPr>
          <p:cNvPr id="35863" name="圆角矩形 109"/>
          <p:cNvSpPr>
            <a:spLocks noChangeArrowheads="1"/>
          </p:cNvSpPr>
          <p:nvPr/>
        </p:nvSpPr>
        <p:spPr bwMode="auto">
          <a:xfrm>
            <a:off x="6515100" y="1335088"/>
            <a:ext cx="1752600" cy="396875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在线应用</a:t>
            </a:r>
          </a:p>
        </p:txBody>
      </p:sp>
      <p:cxnSp>
        <p:nvCxnSpPr>
          <p:cNvPr id="35864" name="直接箭头连接符 110"/>
          <p:cNvCxnSpPr>
            <a:cxnSpLocks noChangeShapeType="1"/>
            <a:stCxn id="35862" idx="3"/>
            <a:endCxn id="35863" idx="1"/>
          </p:cNvCxnSpPr>
          <p:nvPr/>
        </p:nvCxnSpPr>
        <p:spPr bwMode="auto">
          <a:xfrm>
            <a:off x="5438775" y="1533525"/>
            <a:ext cx="1076325" cy="0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5" name="直接箭头连接符 35"/>
          <p:cNvCxnSpPr>
            <a:cxnSpLocks noChangeShapeType="1"/>
            <a:stCxn id="35854" idx="6"/>
            <a:endCxn id="35862" idx="1"/>
          </p:cNvCxnSpPr>
          <p:nvPr/>
        </p:nvCxnSpPr>
        <p:spPr bwMode="auto">
          <a:xfrm flipV="1">
            <a:off x="3119438" y="1533525"/>
            <a:ext cx="566737" cy="8413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66" name="圆角矩形 23"/>
          <p:cNvSpPr>
            <a:spLocks noChangeArrowheads="1"/>
          </p:cNvSpPr>
          <p:nvPr/>
        </p:nvSpPr>
        <p:spPr bwMode="auto">
          <a:xfrm>
            <a:off x="6515100" y="2403475"/>
            <a:ext cx="1752600" cy="392113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VR</a:t>
            </a: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设备</a:t>
            </a:r>
          </a:p>
        </p:txBody>
      </p:sp>
      <p:cxnSp>
        <p:nvCxnSpPr>
          <p:cNvPr id="35867" name="直接箭头连接符 24"/>
          <p:cNvCxnSpPr>
            <a:cxnSpLocks noChangeShapeType="1"/>
            <a:stCxn id="35869" idx="3"/>
            <a:endCxn id="35866" idx="1"/>
          </p:cNvCxnSpPr>
          <p:nvPr/>
        </p:nvCxnSpPr>
        <p:spPr bwMode="auto">
          <a:xfrm>
            <a:off x="5438775" y="2598738"/>
            <a:ext cx="1076325" cy="1587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68" name="文本框 51"/>
          <p:cNvSpPr>
            <a:spLocks noChangeArrowheads="1"/>
          </p:cNvSpPr>
          <p:nvPr/>
        </p:nvSpPr>
        <p:spPr bwMode="auto">
          <a:xfrm>
            <a:off x="5495925" y="2363788"/>
            <a:ext cx="8778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离线开发</a:t>
            </a:r>
          </a:p>
        </p:txBody>
      </p:sp>
      <p:sp>
        <p:nvSpPr>
          <p:cNvPr id="35869" name="圆角矩形 65"/>
          <p:cNvSpPr>
            <a:spLocks noChangeArrowheads="1"/>
          </p:cNvSpPr>
          <p:nvPr/>
        </p:nvSpPr>
        <p:spPr bwMode="auto">
          <a:xfrm>
            <a:off x="3686175" y="2401888"/>
            <a:ext cx="1752600" cy="3921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嵌入</a:t>
            </a:r>
            <a:r>
              <a:rPr lang="en-US" altLang="zh-CN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VR</a:t>
            </a: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的</a:t>
            </a:r>
            <a:r>
              <a:rPr lang="en-US" altLang="zh-CN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SDK</a:t>
            </a:r>
            <a:endParaRPr lang="zh-CN" altLang="en-US" sz="14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cxnSp>
        <p:nvCxnSpPr>
          <p:cNvPr id="35870" name="直接箭头连接符 35"/>
          <p:cNvCxnSpPr>
            <a:cxnSpLocks noChangeShapeType="1"/>
            <a:stCxn id="35854" idx="6"/>
            <a:endCxn id="35869" idx="1"/>
          </p:cNvCxnSpPr>
          <p:nvPr/>
        </p:nvCxnSpPr>
        <p:spPr bwMode="auto">
          <a:xfrm>
            <a:off x="3119438" y="2374900"/>
            <a:ext cx="566737" cy="22383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71" name="圆角矩形 23"/>
          <p:cNvSpPr>
            <a:spLocks noChangeArrowheads="1"/>
          </p:cNvSpPr>
          <p:nvPr/>
        </p:nvSpPr>
        <p:spPr bwMode="auto">
          <a:xfrm>
            <a:off x="6515100" y="2935288"/>
            <a:ext cx="1752600" cy="390525"/>
          </a:xfrm>
          <a:prstGeom prst="roundRect">
            <a:avLst>
              <a:gd name="adj" fmla="val 16667"/>
            </a:avLst>
          </a:prstGeom>
          <a:solidFill>
            <a:srgbClr val="70AD47"/>
          </a:solidFill>
          <a:ln w="12700">
            <a:solidFill>
              <a:srgbClr val="517E33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工业生产</a:t>
            </a:r>
          </a:p>
        </p:txBody>
      </p:sp>
      <p:cxnSp>
        <p:nvCxnSpPr>
          <p:cNvPr id="35872" name="直接箭头连接符 24"/>
          <p:cNvCxnSpPr>
            <a:cxnSpLocks noChangeShapeType="1"/>
            <a:stCxn id="35874" idx="3"/>
            <a:endCxn id="35871" idx="1"/>
          </p:cNvCxnSpPr>
          <p:nvPr/>
        </p:nvCxnSpPr>
        <p:spPr bwMode="auto">
          <a:xfrm>
            <a:off x="5438775" y="3130550"/>
            <a:ext cx="1076325" cy="0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73" name="文本框 51"/>
          <p:cNvSpPr>
            <a:spLocks noChangeArrowheads="1"/>
          </p:cNvSpPr>
          <p:nvPr/>
        </p:nvSpPr>
        <p:spPr bwMode="auto">
          <a:xfrm>
            <a:off x="5518150" y="2873375"/>
            <a:ext cx="8778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sym typeface="等线" panose="02010600030101010101" pitchFamily="2" charset="-122"/>
              </a:rPr>
              <a:t>在线开发</a:t>
            </a:r>
          </a:p>
        </p:txBody>
      </p:sp>
      <p:sp>
        <p:nvSpPr>
          <p:cNvPr id="35874" name="圆角矩形 65"/>
          <p:cNvSpPr>
            <a:spLocks noChangeArrowheads="1"/>
          </p:cNvSpPr>
          <p:nvPr/>
        </p:nvSpPr>
        <p:spPr bwMode="auto">
          <a:xfrm>
            <a:off x="3686175" y="2935288"/>
            <a:ext cx="1752600" cy="3921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42719B"/>
            </a:solidFill>
            <a:round/>
            <a:headEnd/>
            <a:tailEnd/>
          </a:ln>
        </p:spPr>
        <p:txBody>
          <a:bodyPr lIns="72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rPr>
              <a:t>工业标准件</a:t>
            </a:r>
          </a:p>
        </p:txBody>
      </p:sp>
      <p:cxnSp>
        <p:nvCxnSpPr>
          <p:cNvPr id="35875" name="直接箭头连接符 35"/>
          <p:cNvCxnSpPr>
            <a:cxnSpLocks noChangeShapeType="1"/>
            <a:stCxn id="35854" idx="6"/>
            <a:endCxn id="35874" idx="1"/>
          </p:cNvCxnSpPr>
          <p:nvPr/>
        </p:nvCxnSpPr>
        <p:spPr bwMode="auto">
          <a:xfrm>
            <a:off x="3119438" y="2374900"/>
            <a:ext cx="566737" cy="7556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bevel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 advClick="0" advTm="3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0"/>
            <a:ext cx="26812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938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500" y="1204913"/>
            <a:ext cx="1892300" cy="277812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Stage of development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46050" y="1709738"/>
            <a:ext cx="2089150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79400" y="679450"/>
            <a:ext cx="0" cy="5440363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76238" y="727075"/>
            <a:ext cx="1416050" cy="461963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发展阶段</a:t>
            </a:r>
          </a:p>
        </p:txBody>
      </p:sp>
      <p:sp>
        <p:nvSpPr>
          <p:cNvPr id="19" name="直角三角形 18"/>
          <p:cNvSpPr/>
          <p:nvPr/>
        </p:nvSpPr>
        <p:spPr>
          <a:xfrm rot="16200000">
            <a:off x="7964488" y="5607050"/>
            <a:ext cx="1044575" cy="104457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579688" y="1457325"/>
            <a:ext cx="690562" cy="68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noProof="1">
                <a:latin typeface="微软雅黑" pitchFamily="34" charset="-122"/>
                <a:ea typeface="微软雅黑" pitchFamily="34" charset="-122"/>
              </a:rPr>
              <a:t>A</a:t>
            </a:r>
            <a:endParaRPr lang="zh-HK" altLang="en-US" sz="2700" b="1" noProof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78100" y="3016250"/>
            <a:ext cx="688975" cy="6905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noProof="1">
                <a:latin typeface="微软雅黑" pitchFamily="34" charset="-122"/>
                <a:ea typeface="微软雅黑" pitchFamily="34" charset="-122"/>
              </a:rPr>
              <a:t>B</a:t>
            </a:r>
            <a:endParaRPr lang="zh-HK" altLang="en-US" sz="2700" b="1" noProof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78100" y="4640263"/>
            <a:ext cx="688975" cy="6873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noProof="1">
                <a:latin typeface="微软雅黑" pitchFamily="34" charset="-122"/>
                <a:ea typeface="微软雅黑" pitchFamily="34" charset="-122"/>
              </a:rPr>
              <a:t>C</a:t>
            </a:r>
            <a:endParaRPr lang="zh-HK" altLang="en-US" sz="2700" b="1" noProof="1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641475" y="2449513"/>
            <a:ext cx="609600" cy="3619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770063" y="3221038"/>
            <a:ext cx="7429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43050" y="4021138"/>
            <a:ext cx="547688" cy="56991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5251450" y="1762125"/>
            <a:ext cx="32194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 eaLnBrk="1" fontAlgn="auto" hangingPunct="1">
              <a:defRPr/>
            </a:pPr>
            <a:endParaRPr lang="zh-HK" altLang="zh-HK" sz="825" noProof="1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80" name="文本框 42"/>
          <p:cNvSpPr txBox="1">
            <a:spLocks noChangeArrowheads="1"/>
          </p:cNvSpPr>
          <p:nvPr/>
        </p:nvSpPr>
        <p:spPr bwMode="auto">
          <a:xfrm>
            <a:off x="3276600" y="539750"/>
            <a:ext cx="57848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内容服务：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满足数据导入和显示的基本要求。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30HC</a:t>
            </a: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6-12</a:t>
            </a: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个月，完善和稳定引擎，制作三维资源平台）</a:t>
            </a:r>
            <a:endParaRPr lang="en-US" altLang="zh-CN" sz="120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帮助用户了解商品，提供整包的解决方案开拓市场。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用户通过专业软件制作模型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(3DMax/Maya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等工具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，上传到站点分享。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用户租用内容模式，通过广告和版权使用和分享。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81" name="文本框 44"/>
          <p:cNvSpPr txBox="1">
            <a:spLocks noChangeArrowheads="1"/>
          </p:cNvSpPr>
          <p:nvPr/>
        </p:nvSpPr>
        <p:spPr bwMode="auto">
          <a:xfrm>
            <a:off x="3282950" y="2622550"/>
            <a:ext cx="582136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定制服务：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与商业垂直方向结合，产生利润价值。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60HC</a:t>
            </a: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12-18</a:t>
            </a: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个月，制作在线设计工具）</a:t>
            </a:r>
            <a:endParaRPr lang="en-US" altLang="zh-CN" sz="120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提供在线设计工具，自由组合物件。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提供商业工具，用户定制内容，在线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产品打印。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物品与真实商家关联，提供在线订购服务。</a:t>
            </a:r>
            <a:endParaRPr lang="zh-HK" altLang="en-US" sz="18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82" name="文本框 46"/>
          <p:cNvSpPr txBox="1">
            <a:spLocks noChangeArrowheads="1"/>
          </p:cNvSpPr>
          <p:nvPr/>
        </p:nvSpPr>
        <p:spPr bwMode="auto">
          <a:xfrm>
            <a:off x="3322638" y="4591050"/>
            <a:ext cx="50752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生态服务：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建立开发生态，构建共同利益链。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100HC</a:t>
            </a: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12-24</a:t>
            </a: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个月，开放</a:t>
            </a:r>
            <a:r>
              <a:rPr lang="en-US" altLang="zh-CN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化）</a:t>
            </a:r>
            <a:endParaRPr lang="en-US" altLang="zh-CN" sz="120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等开发商。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商业化传播内容开发等。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以合作开发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共赢为主，吸引更多开发者，构建生态平台。</a:t>
            </a:r>
            <a:endParaRPr lang="zh-HK" altLang="en-US" sz="1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496077" y="2155603"/>
            <a:ext cx="111323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1641475" y="2057400"/>
            <a:ext cx="820738" cy="5397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08125" y="3940175"/>
            <a:ext cx="954088" cy="7651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77">
            <a:off x="79375" y="1611313"/>
            <a:ext cx="9018588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463" y="3911600"/>
            <a:ext cx="9158287" cy="2089150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en-US" altLang="zh-CN" b="1" noProof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0"/>
            <a:ext cx="9144000" cy="1060450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60737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37894" name="组合 8"/>
          <p:cNvGrpSpPr>
            <a:grpSpLocks/>
          </p:cNvGrpSpPr>
          <p:nvPr/>
        </p:nvGrpSpPr>
        <p:grpSpPr bwMode="auto">
          <a:xfrm rot="-328619">
            <a:off x="8120063" y="4935538"/>
            <a:ext cx="671512" cy="742950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0522" y="5822584"/>
              <a:ext cx="734078" cy="73220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67537" y="5717415"/>
              <a:ext cx="735776" cy="80552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noProof="1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85788" y="2090738"/>
            <a:ext cx="8005762" cy="152717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noProof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资源及团队构成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0" y="4581525"/>
            <a:ext cx="4616450" cy="142557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pic>
        <p:nvPicPr>
          <p:cNvPr id="3789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0"/>
            <a:ext cx="26812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53047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8313" y="766763"/>
            <a:ext cx="1414462" cy="461962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现有资源</a:t>
            </a:r>
          </a:p>
        </p:txBody>
      </p:sp>
      <p:sp>
        <p:nvSpPr>
          <p:cNvPr id="4" name="矩形 3"/>
          <p:cNvSpPr/>
          <p:nvPr/>
        </p:nvSpPr>
        <p:spPr>
          <a:xfrm>
            <a:off x="488950" y="1258888"/>
            <a:ext cx="1825625" cy="27622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Industry competition</a:t>
            </a:r>
            <a:endParaRPr lang="en-US" altLang="en-US" sz="1200" b="1" noProof="1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98450" y="1762125"/>
            <a:ext cx="2087563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8300" y="561975"/>
            <a:ext cx="28575" cy="50546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89888" y="5580063"/>
            <a:ext cx="1046162" cy="1046162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8313" y="893763"/>
            <a:ext cx="4819650" cy="31908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971800" y="2870200"/>
            <a:ext cx="4819650" cy="31750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38922" name="矩形 16"/>
          <p:cNvSpPr>
            <a:spLocks noChangeArrowheads="1"/>
          </p:cNvSpPr>
          <p:nvPr/>
        </p:nvSpPr>
        <p:spPr bwMode="auto">
          <a:xfrm>
            <a:off x="3040063" y="631825"/>
            <a:ext cx="876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22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sz="18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3" name="矩形 18"/>
          <p:cNvSpPr>
            <a:spLocks noChangeArrowheads="1"/>
          </p:cNvSpPr>
          <p:nvPr/>
        </p:nvSpPr>
        <p:spPr bwMode="auto">
          <a:xfrm>
            <a:off x="3003550" y="2606675"/>
            <a:ext cx="1108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22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sz="18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1800" y="1762125"/>
            <a:ext cx="5437188" cy="9159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fontAlgn="auto" hangingPunct="1">
              <a:defRPr/>
            </a:pPr>
            <a:endParaRPr lang="en-US" altLang="zh-CN" noProof="1"/>
          </a:p>
          <a:p>
            <a:pPr eaLnBrk="1" fontAlgn="auto" hangingPunct="1">
              <a:defRPr/>
            </a:pPr>
            <a:endParaRPr lang="en-US" altLang="zh-CN" b="1" noProof="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noProof="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8925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276600"/>
            <a:ext cx="2036763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6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979613"/>
            <a:ext cx="2036762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7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811713"/>
            <a:ext cx="2033588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8" name="TextBox 4"/>
          <p:cNvSpPr txBox="1">
            <a:spLocks noChangeArrowheads="1"/>
          </p:cNvSpPr>
          <p:nvPr/>
        </p:nvSpPr>
        <p:spPr bwMode="auto">
          <a:xfrm>
            <a:off x="2938463" y="3265488"/>
            <a:ext cx="52419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四大网络平台，人民日报、农民日报、参考消息、大公报等</a:t>
            </a:r>
            <a:endParaRPr lang="en-US" altLang="zh-CN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" name="五边形 17"/>
          <p:cNvSpPr/>
          <p:nvPr/>
        </p:nvSpPr>
        <p:spPr>
          <a:xfrm>
            <a:off x="3003550" y="1862138"/>
            <a:ext cx="4819650" cy="31750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38930" name="矩形 20"/>
          <p:cNvSpPr>
            <a:spLocks noChangeArrowheads="1"/>
          </p:cNvSpPr>
          <p:nvPr/>
        </p:nvSpPr>
        <p:spPr bwMode="auto">
          <a:xfrm>
            <a:off x="3040063" y="1600200"/>
            <a:ext cx="1108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22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sz="18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31" name="矩形 7"/>
          <p:cNvSpPr>
            <a:spLocks noChangeArrowheads="1"/>
          </p:cNvSpPr>
          <p:nvPr/>
        </p:nvSpPr>
        <p:spPr bwMode="auto">
          <a:xfrm>
            <a:off x="3003550" y="2308225"/>
            <a:ext cx="5724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中科院、清华大学、北京科技大学、北京科技职业学院</a:t>
            </a:r>
            <a:endParaRPr lang="en-US" altLang="zh-CN" sz="1800"/>
          </a:p>
        </p:txBody>
      </p:sp>
      <p:pic>
        <p:nvPicPr>
          <p:cNvPr id="38932" name="图片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88" y="4789488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3" name="图片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4429125"/>
            <a:ext cx="21209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4" name="图片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3983038"/>
            <a:ext cx="11493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5" name="图片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0" y="5364163"/>
            <a:ext cx="1590675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6" name="图片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5321300"/>
            <a:ext cx="896938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7" name="图片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4895850"/>
            <a:ext cx="13160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8" name="图片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5" y="3929063"/>
            <a:ext cx="1071563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9" name="图片 2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3" y="5418138"/>
            <a:ext cx="1247775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0" name="图片 2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8" y="4049713"/>
            <a:ext cx="158908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1" name="图片 2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943475"/>
            <a:ext cx="10033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2" name="图片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4943475"/>
            <a:ext cx="15303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3" name="图片 2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5429250"/>
            <a:ext cx="536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4" name="图片 2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4930775"/>
            <a:ext cx="9906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图片 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3" y="3867150"/>
            <a:ext cx="18923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46" name="文本框 21"/>
          <p:cNvSpPr txBox="1">
            <a:spLocks noChangeArrowheads="1"/>
          </p:cNvSpPr>
          <p:nvPr/>
        </p:nvSpPr>
        <p:spPr bwMode="auto">
          <a:xfrm>
            <a:off x="3028950" y="1311275"/>
            <a:ext cx="4870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意造</a:t>
            </a:r>
            <a:r>
              <a:rPr lang="en-US" altLang="zh-CN" sz="1800">
                <a:sym typeface="等线" panose="02010600030101010101" pitchFamily="2" charset="-122"/>
              </a:rPr>
              <a:t>3D</a:t>
            </a:r>
            <a:r>
              <a:rPr lang="zh-CN" altLang="en-US" sz="1800">
                <a:sym typeface="等线" panose="02010600030101010101" pitchFamily="2" charset="-122"/>
              </a:rPr>
              <a:t>打印、北京上拓科技有限公司、北极熊</a:t>
            </a:r>
            <a:endParaRPr lang="zh-CN" altLang="en-US" sz="1800"/>
          </a:p>
        </p:txBody>
      </p:sp>
      <p:pic>
        <p:nvPicPr>
          <p:cNvPr id="38947" name="Picture 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0"/>
            <a:ext cx="26812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000" y="207963"/>
            <a:ext cx="1724025" cy="5540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noProof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71450" y="730250"/>
            <a:ext cx="2087563" cy="9525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81000" y="207963"/>
            <a:ext cx="0" cy="4397375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744538" y="819150"/>
            <a:ext cx="1412875" cy="1414463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1" name="泪滴形 10"/>
          <p:cNvSpPr/>
          <p:nvPr/>
        </p:nvSpPr>
        <p:spPr>
          <a:xfrm rot="8238807">
            <a:off x="2368550" y="800100"/>
            <a:ext cx="1414463" cy="1412875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泪滴形 11"/>
          <p:cNvSpPr/>
          <p:nvPr/>
        </p:nvSpPr>
        <p:spPr>
          <a:xfrm rot="8238807">
            <a:off x="4033838" y="800100"/>
            <a:ext cx="1412875" cy="1412875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泪滴形 12"/>
          <p:cNvSpPr/>
          <p:nvPr/>
        </p:nvSpPr>
        <p:spPr>
          <a:xfrm rot="8238807">
            <a:off x="5726113" y="800100"/>
            <a:ext cx="1412875" cy="1412875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4" name="泪滴形 13"/>
          <p:cNvSpPr/>
          <p:nvPr/>
        </p:nvSpPr>
        <p:spPr>
          <a:xfrm rot="8238807">
            <a:off x="7439025" y="757238"/>
            <a:ext cx="1412875" cy="1414462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5" name="椭圆 14"/>
          <p:cNvSpPr/>
          <p:nvPr/>
        </p:nvSpPr>
        <p:spPr>
          <a:xfrm>
            <a:off x="830263" y="906463"/>
            <a:ext cx="1243012" cy="133032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6" name="椭圆 15"/>
          <p:cNvSpPr/>
          <p:nvPr/>
        </p:nvSpPr>
        <p:spPr>
          <a:xfrm>
            <a:off x="2473325" y="906463"/>
            <a:ext cx="1239838" cy="1239837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7" name="椭圆 16"/>
          <p:cNvSpPr/>
          <p:nvPr/>
        </p:nvSpPr>
        <p:spPr>
          <a:xfrm>
            <a:off x="7524750" y="842963"/>
            <a:ext cx="1241425" cy="1239837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8" name="椭圆 17"/>
          <p:cNvSpPr/>
          <p:nvPr/>
        </p:nvSpPr>
        <p:spPr>
          <a:xfrm rot="10967822">
            <a:off x="5832475" y="906463"/>
            <a:ext cx="1241425" cy="1239837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椭圆 18"/>
          <p:cNvSpPr/>
          <p:nvPr/>
        </p:nvSpPr>
        <p:spPr>
          <a:xfrm>
            <a:off x="4129088" y="842963"/>
            <a:ext cx="1241425" cy="1393825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9951" name="文本框 3"/>
          <p:cNvSpPr txBox="1">
            <a:spLocks noChangeArrowheads="1"/>
          </p:cNvSpPr>
          <p:nvPr/>
        </p:nvSpPr>
        <p:spPr bwMode="auto">
          <a:xfrm>
            <a:off x="493713" y="2505075"/>
            <a:ext cx="19558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/>
              <a:t>毛春杨：</a:t>
            </a:r>
            <a:r>
              <a:rPr lang="zh-CN" altLang="en-US" sz="1500"/>
              <a:t>在日本东京</a:t>
            </a:r>
            <a:r>
              <a:rPr lang="en-US" altLang="zh-CN" sz="1500"/>
              <a:t>NEC</a:t>
            </a:r>
            <a:r>
              <a:rPr lang="zh-CN" altLang="en-US" sz="1500"/>
              <a:t>和</a:t>
            </a:r>
            <a:r>
              <a:rPr lang="en-US" altLang="zh-CN" sz="1500"/>
              <a:t>SonyEricsson</a:t>
            </a:r>
            <a:r>
              <a:rPr lang="zh-CN" altLang="en-US" sz="1500"/>
              <a:t>公司内工作过</a:t>
            </a:r>
            <a:r>
              <a:rPr lang="en-US" altLang="zh-CN" sz="1500"/>
              <a:t>4</a:t>
            </a:r>
            <a:r>
              <a:rPr lang="zh-CN" altLang="en-US" sz="1500"/>
              <a:t>年。在</a:t>
            </a:r>
            <a:r>
              <a:rPr lang="en-US" altLang="zh-CN" sz="1500"/>
              <a:t>2011</a:t>
            </a:r>
            <a:r>
              <a:rPr lang="zh-CN" altLang="en-US" sz="1500"/>
              <a:t>年创建中琪网络科技有限公司，并发布了国内首个基于</a:t>
            </a:r>
            <a:r>
              <a:rPr lang="en-US" altLang="zh-CN" sz="1500"/>
              <a:t>Flash</a:t>
            </a:r>
            <a:r>
              <a:rPr lang="zh-CN" altLang="en-US" sz="1500"/>
              <a:t>的</a:t>
            </a:r>
            <a:r>
              <a:rPr lang="en-US" altLang="zh-CN" sz="1500"/>
              <a:t>Stage3D</a:t>
            </a:r>
            <a:r>
              <a:rPr lang="zh-CN" altLang="en-US" sz="1500"/>
              <a:t>的渲染引擎。曾在畅游内任国内首个自研引擎的</a:t>
            </a:r>
            <a:r>
              <a:rPr lang="en-US" altLang="zh-CN" sz="1500"/>
              <a:t>3D</a:t>
            </a:r>
            <a:r>
              <a:rPr lang="zh-CN" altLang="en-US" sz="1500"/>
              <a:t>渲染高级构架师。擅长高并发平台开发和三维渲染引擎相关技术。</a:t>
            </a:r>
            <a:endParaRPr lang="en-US" altLang="zh-CN" sz="15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/>
          </a:p>
        </p:txBody>
      </p:sp>
      <p:sp>
        <p:nvSpPr>
          <p:cNvPr id="39952" name="文本框 19"/>
          <p:cNvSpPr txBox="1">
            <a:spLocks noChangeArrowheads="1"/>
          </p:cNvSpPr>
          <p:nvPr/>
        </p:nvSpPr>
        <p:spPr bwMode="auto">
          <a:xfrm>
            <a:off x="2357438" y="2505075"/>
            <a:ext cx="1954212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/>
              <a:t>徐曦：</a:t>
            </a:r>
            <a:r>
              <a:rPr lang="zh-CN" altLang="en-US" sz="1500"/>
              <a:t>毕业于英国政治经济学院，连环创业者，</a:t>
            </a:r>
            <a:r>
              <a:rPr lang="en-US" altLang="zh-CN" sz="1500"/>
              <a:t>ATRPASA</a:t>
            </a:r>
            <a:r>
              <a:rPr lang="zh-CN" altLang="en-US" sz="1500"/>
              <a:t>先进科技与解决方案研究员创始人，科技专栏作家、评论人。曾就职于某国际</a:t>
            </a:r>
            <a:r>
              <a:rPr lang="en-US" altLang="zh-CN" sz="1500"/>
              <a:t>4A</a:t>
            </a:r>
            <a:r>
              <a:rPr lang="zh-CN" altLang="en-US" sz="1500"/>
              <a:t>公关公司，某国内大型资讯企业。擅长市场策划和产品包装。</a:t>
            </a:r>
            <a:endParaRPr lang="en-US" altLang="zh-CN" sz="15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/>
          </a:p>
        </p:txBody>
      </p:sp>
      <p:sp>
        <p:nvSpPr>
          <p:cNvPr id="39953" name="文本框 20"/>
          <p:cNvSpPr txBox="1">
            <a:spLocks noChangeArrowheads="1"/>
          </p:cNvSpPr>
          <p:nvPr/>
        </p:nvSpPr>
        <p:spPr bwMode="auto">
          <a:xfrm>
            <a:off x="4200525" y="2505075"/>
            <a:ext cx="16510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/>
              <a:t>周幸：</a:t>
            </a:r>
            <a:r>
              <a:rPr lang="zh-CN" altLang="en-US" sz="1500"/>
              <a:t>曾任某互联网金融公司高级策划经理，某医药集团策划总监。江西日报社特约记者，曾获得全国原创文学大赛一等奖，金樟文学奖得主，拥有丰富的市场及品牌推广经验。</a:t>
            </a:r>
            <a:endParaRPr lang="en-US" altLang="zh-CN" sz="15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/>
          </a:p>
        </p:txBody>
      </p:sp>
      <p:sp>
        <p:nvSpPr>
          <p:cNvPr id="39954" name="文本框 21"/>
          <p:cNvSpPr txBox="1">
            <a:spLocks noChangeArrowheads="1"/>
          </p:cNvSpPr>
          <p:nvPr/>
        </p:nvSpPr>
        <p:spPr bwMode="auto">
          <a:xfrm>
            <a:off x="5722938" y="2505075"/>
            <a:ext cx="1960562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/>
              <a:t>胡玉坤：</a:t>
            </a:r>
            <a:r>
              <a:rPr lang="zh-CN" altLang="en-US" sz="1500"/>
              <a:t>安徽梵一网络联合创始人，曾为蓝标、森博、中青旅等公司提供技术解决方案并为国家电网、中国癌症康复协会等提供企业级技术服务，中琪网络创业团队成员，多款游戏项目负责人，主要从事前端领域技术研究。</a:t>
            </a:r>
            <a:endParaRPr lang="en-US" altLang="zh-CN" sz="15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/>
          </a:p>
        </p:txBody>
      </p:sp>
      <p:sp>
        <p:nvSpPr>
          <p:cNvPr id="39955" name="文本框 22"/>
          <p:cNvSpPr txBox="1">
            <a:spLocks noChangeArrowheads="1"/>
          </p:cNvSpPr>
          <p:nvPr/>
        </p:nvSpPr>
        <p:spPr bwMode="auto">
          <a:xfrm>
            <a:off x="7602538" y="2505075"/>
            <a:ext cx="146685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b="1"/>
              <a:t>孙鹏：</a:t>
            </a:r>
            <a:r>
              <a:rPr lang="zh-CN" altLang="en-US" sz="1500"/>
              <a:t>曾任搜狐畅游国内首个商业级开源</a:t>
            </a:r>
            <a:r>
              <a:rPr lang="en-US" altLang="zh-CN" sz="1500"/>
              <a:t>3D</a:t>
            </a:r>
            <a:r>
              <a:rPr lang="zh-CN" altLang="en-US" sz="1500"/>
              <a:t>引擎</a:t>
            </a:r>
            <a:r>
              <a:rPr lang="en-US" altLang="zh-CN" sz="1500"/>
              <a:t>Genesis-3D</a:t>
            </a:r>
            <a:r>
              <a:rPr lang="zh-CN" altLang="en-US" sz="1500"/>
              <a:t>客户端架构师，拥有丰富的</a:t>
            </a:r>
            <a:r>
              <a:rPr lang="en-US" altLang="zh-CN" sz="1500"/>
              <a:t>3D</a:t>
            </a:r>
            <a:r>
              <a:rPr lang="zh-CN" altLang="en-US" sz="1500"/>
              <a:t>应用软件设计和研发经验。</a:t>
            </a:r>
            <a:endParaRPr lang="en-US" altLang="zh-CN" sz="15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5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500"/>
          </a:p>
        </p:txBody>
      </p:sp>
    </p:spTree>
  </p:cSld>
  <p:clrMapOvr>
    <a:masterClrMapping/>
  </p:clrMapOvr>
  <p:transition spd="slow" advClick="0" advTm="3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77">
            <a:off x="79375" y="1611313"/>
            <a:ext cx="9018588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463" y="3911600"/>
            <a:ext cx="9158287" cy="2089150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en-US" altLang="zh-CN" sz="1350" b="1" noProof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0"/>
            <a:ext cx="9144000" cy="1060450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60737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/>
          </a:p>
        </p:txBody>
      </p:sp>
      <p:grpSp>
        <p:nvGrpSpPr>
          <p:cNvPr id="40966" name="组合 8"/>
          <p:cNvGrpSpPr>
            <a:grpSpLocks/>
          </p:cNvGrpSpPr>
          <p:nvPr/>
        </p:nvGrpSpPr>
        <p:grpSpPr bwMode="auto">
          <a:xfrm rot="-328619">
            <a:off x="8085138" y="4884738"/>
            <a:ext cx="704850" cy="795337"/>
            <a:chOff x="11037914" y="5671019"/>
            <a:chExt cx="793193" cy="894839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479" y="5832243"/>
              <a:ext cx="734089" cy="732453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0427" y="5660774"/>
              <a:ext cx="711015" cy="80553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noProof="1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855788" y="2090738"/>
            <a:ext cx="5465762" cy="178752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350" b="1" kern="100" noProof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融资计划</a:t>
            </a:r>
            <a:endParaRPr lang="en-US" altLang="zh-CN" sz="10350" b="1" kern="100" noProof="1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1525"/>
            <a:ext cx="4616450" cy="142557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/>
          </a:p>
        </p:txBody>
      </p:sp>
      <p:sp>
        <p:nvSpPr>
          <p:cNvPr id="12" name="TextBox 11"/>
          <p:cNvSpPr txBox="1"/>
          <p:nvPr/>
        </p:nvSpPr>
        <p:spPr>
          <a:xfrm rot="226811">
            <a:off x="173038" y="4360863"/>
            <a:ext cx="7975600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457200" eaLnBrk="1" fontAlgn="auto" hangingPunct="1">
              <a:defRPr/>
            </a:pPr>
            <a:r>
              <a:rPr lang="en-US" altLang="zh-CN" sz="900" b="1" dirty="0"/>
              <a:t/>
            </a:r>
            <a:br>
              <a:rPr lang="en-US" altLang="zh-CN" sz="900" b="1" dirty="0"/>
            </a:br>
            <a:r>
              <a:rPr lang="zh-CN" altLang="en-US" sz="2100" b="1" noProof="1">
                <a:latin typeface="+mn-lt"/>
                <a:ea typeface="+mn-ea"/>
              </a:rPr>
              <a:t>计划初始融资</a:t>
            </a:r>
            <a:r>
              <a:rPr lang="en-US" altLang="zh-CN" sz="2100" b="1" noProof="1">
                <a:latin typeface="+mn-lt"/>
                <a:ea typeface="+mn-ea"/>
              </a:rPr>
              <a:t>1000-1500W</a:t>
            </a:r>
            <a:r>
              <a:rPr lang="zh-CN" altLang="en-US" sz="2100" b="1" noProof="1">
                <a:latin typeface="+mn-lt"/>
                <a:ea typeface="+mn-ea"/>
              </a:rPr>
              <a:t>，让股份</a:t>
            </a:r>
            <a:r>
              <a:rPr lang="en-US" altLang="zh-CN" sz="2100" b="1" noProof="1">
                <a:latin typeface="+mn-lt"/>
                <a:ea typeface="+mn-ea"/>
              </a:rPr>
              <a:t>10-15%</a:t>
            </a:r>
            <a:r>
              <a:rPr lang="zh-CN" altLang="en-US" sz="2100" b="1" noProof="1">
                <a:latin typeface="+mn-lt"/>
                <a:ea typeface="+mn-ea"/>
              </a:rPr>
              <a:t>左右。</a:t>
            </a:r>
            <a:endParaRPr lang="en-US" altLang="zh-CN" sz="2100" b="1" noProof="1"/>
          </a:p>
          <a:p>
            <a:pPr indent="457200" eaLnBrk="1" fontAlgn="auto" hangingPunct="1">
              <a:defRPr/>
            </a:pPr>
            <a:endParaRPr lang="en-US" altLang="zh-CN" sz="1350" b="1" noProof="1">
              <a:solidFill>
                <a:srgbClr val="C00000"/>
              </a:solidFill>
            </a:endParaRPr>
          </a:p>
          <a:p>
            <a:pPr eaLnBrk="1" fontAlgn="auto" hangingPunct="1">
              <a:defRPr/>
            </a:pPr>
            <a:endParaRPr lang="zh-CN" altLang="en-US" sz="1350" noProof="1"/>
          </a:p>
        </p:txBody>
      </p:sp>
      <p:pic>
        <p:nvPicPr>
          <p:cNvPr id="4097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0"/>
            <a:ext cx="26812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88" y="-22225"/>
            <a:ext cx="2486025" cy="689292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7825" y="1354138"/>
            <a:ext cx="2071688" cy="433387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1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行动计划</a:t>
            </a:r>
            <a:r>
              <a:rPr lang="zh-CN" altLang="zh-CN" sz="21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—</a:t>
            </a:r>
            <a:r>
              <a:rPr lang="zh-CN" altLang="en-US" sz="21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成本</a:t>
            </a:r>
          </a:p>
        </p:txBody>
      </p:sp>
      <p:sp>
        <p:nvSpPr>
          <p:cNvPr id="4" name="矩形 3"/>
          <p:cNvSpPr/>
          <p:nvPr/>
        </p:nvSpPr>
        <p:spPr>
          <a:xfrm>
            <a:off x="804863" y="1824038"/>
            <a:ext cx="1069975" cy="33655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COSTING</a:t>
            </a:r>
            <a:endParaRPr lang="en-US" altLang="en-US" sz="1500" b="1" noProof="1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6063" y="2157413"/>
            <a:ext cx="2209800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8300" y="1220788"/>
            <a:ext cx="0" cy="4395787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8080375" y="5778500"/>
            <a:ext cx="1046163" cy="1046163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8313" y="1414463"/>
            <a:ext cx="4819650" cy="31908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005138" y="3940175"/>
            <a:ext cx="4819650" cy="31750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22600" y="1279525"/>
            <a:ext cx="4221163" cy="549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220000"/>
              </a:lnSpc>
              <a:defRPr/>
            </a:pP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初期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(25-35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人团队，预估费用成本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800-1200W/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 </a:t>
            </a:r>
          </a:p>
        </p:txBody>
      </p:sp>
      <p:sp>
        <p:nvSpPr>
          <p:cNvPr id="19" name="矩形 18"/>
          <p:cNvSpPr/>
          <p:nvPr/>
        </p:nvSpPr>
        <p:spPr>
          <a:xfrm>
            <a:off x="3038475" y="3803650"/>
            <a:ext cx="4543425" cy="56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220000"/>
              </a:lnSpc>
              <a:defRPr/>
            </a:pP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后期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(80-120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人团队，预估费用成本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2500-5000W/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350" b="1" kern="100" noProof="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6913" y="4356100"/>
            <a:ext cx="5665787" cy="954088"/>
          </a:xfrm>
          <a:prstGeom prst="rect">
            <a:avLst/>
          </a:prstGeom>
          <a:noFill/>
        </p:spPr>
        <p:txBody>
          <a:bodyPr tIns="36000" bIns="36000">
            <a:spAutoFit/>
          </a:bodyPr>
          <a:lstStyle/>
          <a:p>
            <a:pPr eaLnBrk="1" fontAlgn="auto" hangingPunct="1">
              <a:defRPr/>
            </a:pPr>
            <a:r>
              <a:rPr lang="zh-CN" altLang="en-US" sz="1400" noProof="1">
                <a:latin typeface="微软雅黑" charset="0"/>
                <a:ea typeface="微软雅黑" charset="0"/>
              </a:rPr>
              <a:t>产品(20人) ：产品设计</a:t>
            </a:r>
          </a:p>
          <a:p>
            <a:pPr eaLnBrk="1" fontAlgn="auto" hangingPunct="1">
              <a:defRPr/>
            </a:pPr>
            <a:r>
              <a:rPr lang="zh-CN" altLang="en-US" sz="1400" noProof="1">
                <a:latin typeface="微软雅黑" charset="0"/>
                <a:ea typeface="微软雅黑" charset="0"/>
              </a:rPr>
              <a:t>市场(30人) ：市场推广，接入更多行业。</a:t>
            </a:r>
          </a:p>
          <a:p>
            <a:pPr eaLnBrk="1" fontAlgn="auto" hangingPunct="1">
              <a:defRPr/>
            </a:pPr>
            <a:r>
              <a:rPr lang="zh-CN" altLang="en-US" sz="1400" noProof="1">
                <a:latin typeface="微软雅黑" charset="0"/>
                <a:ea typeface="微软雅黑" charset="0"/>
              </a:rPr>
              <a:t>客服(10人) ：客户反馈服务。</a:t>
            </a:r>
          </a:p>
          <a:p>
            <a:pPr eaLnBrk="1" fontAlgn="auto" hangingPunct="1">
              <a:defRPr/>
            </a:pPr>
            <a:r>
              <a:rPr lang="zh-CN" altLang="en-US" sz="1400" noProof="1">
                <a:latin typeface="微软雅黑" charset="0"/>
                <a:ea typeface="微软雅黑" charset="0"/>
              </a:rPr>
              <a:t>研发(50人) ：开放SDK，建立开发者环境。</a:t>
            </a:r>
            <a:endParaRPr lang="zh-CN" altLang="en-US" sz="1350" noProof="1"/>
          </a:p>
        </p:txBody>
      </p:sp>
      <p:sp>
        <p:nvSpPr>
          <p:cNvPr id="18" name="五边形 17"/>
          <p:cNvSpPr/>
          <p:nvPr/>
        </p:nvSpPr>
        <p:spPr>
          <a:xfrm>
            <a:off x="3038475" y="2662238"/>
            <a:ext cx="4819650" cy="31908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48000" y="2516188"/>
            <a:ext cx="4432300" cy="560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220000"/>
              </a:lnSpc>
              <a:defRPr/>
            </a:pP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中期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(40-80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人团队，预估费用成本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1500-2500W/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350" b="1" kern="100" noProof="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999" name="矩形 7"/>
          <p:cNvSpPr>
            <a:spLocks noChangeArrowheads="1"/>
          </p:cNvSpPr>
          <p:nvPr/>
        </p:nvSpPr>
        <p:spPr bwMode="auto">
          <a:xfrm>
            <a:off x="3236913" y="3076575"/>
            <a:ext cx="56657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产品(10人) ：产品设计，设计行业需求。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市场(20人) ：调研需求，市场营销。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研发(30人) ：商业工具开发，和其他平台接入。</a:t>
            </a:r>
          </a:p>
        </p:txBody>
      </p:sp>
      <p:pic>
        <p:nvPicPr>
          <p:cNvPr id="42000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2330450"/>
            <a:ext cx="2020888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文本框 8"/>
          <p:cNvSpPr txBox="1">
            <a:spLocks noChangeArrowheads="1"/>
          </p:cNvSpPr>
          <p:nvPr/>
        </p:nvSpPr>
        <p:spPr bwMode="auto">
          <a:xfrm>
            <a:off x="3236913" y="1808163"/>
            <a:ext cx="566578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产品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(  5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)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：产品设计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市场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(  5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)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：调研强展示需求企业，与北汽、奔驰等汽车厂商谈合作。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研发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(20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)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：开发平台和三维相关工具。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00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0"/>
            <a:ext cx="26812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88" y="-23813"/>
            <a:ext cx="2486025" cy="691991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7825" y="1354138"/>
            <a:ext cx="2071688" cy="433387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1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行动计划</a:t>
            </a:r>
            <a:r>
              <a:rPr lang="zh-CN" altLang="zh-CN" sz="21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—</a:t>
            </a:r>
            <a:r>
              <a:rPr lang="zh-CN" altLang="en-US" sz="21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回报</a:t>
            </a:r>
          </a:p>
        </p:txBody>
      </p:sp>
      <p:sp>
        <p:nvSpPr>
          <p:cNvPr id="4" name="矩形 3"/>
          <p:cNvSpPr/>
          <p:nvPr/>
        </p:nvSpPr>
        <p:spPr>
          <a:xfrm>
            <a:off x="495300" y="1824038"/>
            <a:ext cx="1125538" cy="287337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等线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 noProof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RETURNING</a:t>
            </a:r>
            <a:endParaRPr lang="en-US" altLang="en-US" sz="1200" b="1" noProof="1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6063" y="2157413"/>
            <a:ext cx="2087562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8300" y="1220788"/>
            <a:ext cx="0" cy="4395787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8029576" y="5780087"/>
            <a:ext cx="1046162" cy="1046163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8313" y="1414463"/>
            <a:ext cx="4819650" cy="31908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005138" y="3940175"/>
            <a:ext cx="4819650" cy="31750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22600" y="1279525"/>
            <a:ext cx="2703513" cy="1028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fontAlgn="auto" hangingPunct="1">
              <a:lnSpc>
                <a:spcPct val="220000"/>
              </a:lnSpc>
              <a:defRPr/>
            </a:pP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初期：建设阶段   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-12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</a:t>
            </a:r>
            <a:endParaRPr lang="en-US" altLang="zh-CN" sz="1350" b="1" kern="100" noProof="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lnSpc>
                <a:spcPct val="220000"/>
              </a:lnSpc>
              <a:defRPr/>
            </a:pPr>
            <a:endParaRPr lang="en-US" altLang="zh-CN" sz="1350" b="1" kern="100" noProof="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38475" y="3803650"/>
            <a:ext cx="3371850" cy="561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220000"/>
              </a:lnSpc>
              <a:defRPr/>
            </a:pP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后期：年盈利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5000-8000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万左右   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1350" b="1" kern="100" noProof="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3563" y="4379913"/>
            <a:ext cx="4643437" cy="715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defRPr/>
            </a:pPr>
            <a:r>
              <a:rPr lang="zh-CN" altLang="en-US" sz="1350" noProof="1">
                <a:latin typeface="微软雅黑" charset="0"/>
                <a:ea typeface="微软雅黑" charset="0"/>
              </a:rPr>
              <a:t>和其他公司合作开发展示业务分成收费。</a:t>
            </a:r>
          </a:p>
          <a:p>
            <a:pPr eaLnBrk="1" fontAlgn="auto" hangingPunct="1">
              <a:defRPr/>
            </a:pPr>
            <a:r>
              <a:rPr lang="zh-CN" altLang="en-US" sz="1350" noProof="1">
                <a:latin typeface="微软雅黑" charset="0"/>
                <a:ea typeface="微软雅黑" charset="0"/>
              </a:rPr>
              <a:t>其他应用内，内置</a:t>
            </a:r>
            <a:r>
              <a:rPr lang="en-US" altLang="zh-CN" sz="1350" noProof="1">
                <a:latin typeface="微软雅黑" charset="0"/>
                <a:ea typeface="微软雅黑" charset="0"/>
              </a:rPr>
              <a:t>SDK</a:t>
            </a:r>
            <a:r>
              <a:rPr lang="zh-CN" altLang="en-US" sz="1350" noProof="1">
                <a:latin typeface="微软雅黑" charset="0"/>
                <a:ea typeface="微软雅黑" charset="0"/>
              </a:rPr>
              <a:t>展示或设计内容分成收费。</a:t>
            </a:r>
            <a:endParaRPr lang="en-US" altLang="zh-CN" sz="1350" noProof="1">
              <a:latin typeface="微软雅黑" charset="0"/>
              <a:ea typeface="微软雅黑" charset="0"/>
            </a:endParaRPr>
          </a:p>
          <a:p>
            <a:pPr marL="0" lvl="1" eaLnBrk="1" fontAlgn="auto" hangingPunct="1">
              <a:defRPr/>
            </a:pPr>
            <a:r>
              <a:rPr lang="zh-CN" altLang="en-US" sz="1350" noProof="1">
                <a:latin typeface="微软雅黑" charset="0"/>
                <a:ea typeface="微软雅黑" charset="0"/>
              </a:rPr>
              <a:t>在线游戏等相关开发收费。</a:t>
            </a:r>
          </a:p>
        </p:txBody>
      </p:sp>
      <p:sp>
        <p:nvSpPr>
          <p:cNvPr id="18" name="五边形 17"/>
          <p:cNvSpPr/>
          <p:nvPr/>
        </p:nvSpPr>
        <p:spPr>
          <a:xfrm>
            <a:off x="3038475" y="2662238"/>
            <a:ext cx="4819650" cy="31908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38475" y="2500313"/>
            <a:ext cx="4335463" cy="549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220000"/>
              </a:lnSpc>
              <a:defRPr/>
            </a:pP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中期：能够建立盈利机制，期望达到收支平衡。 </a:t>
            </a:r>
            <a:r>
              <a:rPr lang="en-US" altLang="zh-CN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1-2</a:t>
            </a:r>
            <a:r>
              <a:rPr lang="zh-CN" altLang="en-US" sz="1350" b="1" kern="100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1350" b="1" kern="100" noProof="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03563" y="3103563"/>
            <a:ext cx="4643437" cy="714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eaLnBrk="1" fontAlgn="auto" hangingPunct="1">
              <a:defRPr/>
            </a:pPr>
            <a:r>
              <a:rPr lang="zh-CN" altLang="en-US" sz="1350" noProof="1">
                <a:latin typeface="微软雅黑" charset="0"/>
                <a:ea typeface="微软雅黑" charset="0"/>
              </a:rPr>
              <a:t>用户定制化物品，设计内容分成收费。</a:t>
            </a:r>
            <a:endParaRPr lang="en-US" altLang="zh-CN" sz="1350" noProof="1">
              <a:latin typeface="微软雅黑" charset="0"/>
              <a:ea typeface="微软雅黑" charset="0"/>
            </a:endParaRPr>
          </a:p>
          <a:p>
            <a:pPr marL="0" lvl="1" eaLnBrk="1" fontAlgn="auto" hangingPunct="1">
              <a:defRPr/>
            </a:pPr>
            <a:r>
              <a:rPr lang="zh-CN" altLang="en-US" sz="1350" noProof="1">
                <a:latin typeface="微软雅黑" charset="0"/>
                <a:ea typeface="微软雅黑" charset="0"/>
              </a:rPr>
              <a:t>各商业垂直领域接入</a:t>
            </a:r>
            <a:r>
              <a:rPr lang="en-US" altLang="zh-CN" sz="1350" noProof="1">
                <a:latin typeface="微软雅黑" charset="0"/>
                <a:ea typeface="微软雅黑" charset="0"/>
              </a:rPr>
              <a:t>(</a:t>
            </a:r>
            <a:r>
              <a:rPr lang="zh-CN" altLang="en-US" sz="1350" noProof="1">
                <a:latin typeface="微软雅黑" charset="0"/>
                <a:ea typeface="微软雅黑" charset="0"/>
              </a:rPr>
              <a:t>三维打印，商品定制</a:t>
            </a:r>
            <a:r>
              <a:rPr lang="en-US" altLang="zh-CN" sz="1350" noProof="1">
                <a:latin typeface="微软雅黑" charset="0"/>
                <a:ea typeface="微软雅黑" charset="0"/>
              </a:rPr>
              <a:t>)</a:t>
            </a:r>
            <a:r>
              <a:rPr lang="zh-CN" altLang="en-US" sz="1350" noProof="1">
                <a:latin typeface="微软雅黑" charset="0"/>
                <a:ea typeface="微软雅黑" charset="0"/>
              </a:rPr>
              <a:t>，分成收费。</a:t>
            </a:r>
            <a:endParaRPr lang="en-US" altLang="zh-CN" sz="1350" noProof="1">
              <a:latin typeface="微软雅黑" charset="0"/>
              <a:ea typeface="微软雅黑" charset="0"/>
            </a:endParaRPr>
          </a:p>
          <a:p>
            <a:pPr marL="0" lvl="1" eaLnBrk="1" fontAlgn="auto" hangingPunct="1">
              <a:defRPr/>
            </a:pPr>
            <a:r>
              <a:rPr lang="zh-CN" altLang="en-US" sz="1350" noProof="1">
                <a:latin typeface="微软雅黑" charset="0"/>
                <a:ea typeface="微软雅黑" charset="0"/>
              </a:rPr>
              <a:t>商业广告业务收费。</a:t>
            </a:r>
          </a:p>
        </p:txBody>
      </p:sp>
      <p:pic>
        <p:nvPicPr>
          <p:cNvPr id="43024" name="图片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298700"/>
            <a:ext cx="195580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103563" y="1824038"/>
            <a:ext cx="4649787" cy="715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defRPr/>
            </a:pPr>
            <a:r>
              <a:rPr lang="zh-CN" altLang="en-US" sz="1350" noProof="1">
                <a:latin typeface="微软雅黑" charset="0"/>
                <a:ea typeface="微软雅黑" charset="0"/>
              </a:rPr>
              <a:t>构建基础服务设施。</a:t>
            </a:r>
            <a:endParaRPr lang="en-US" altLang="zh-CN" sz="1350" noProof="1">
              <a:latin typeface="微软雅黑" charset="0"/>
              <a:ea typeface="微软雅黑" charset="0"/>
            </a:endParaRPr>
          </a:p>
          <a:p>
            <a:pPr eaLnBrk="1" fontAlgn="auto" hangingPunct="1">
              <a:defRPr/>
            </a:pPr>
            <a:r>
              <a:rPr lang="zh-CN" altLang="en-US" sz="1350" noProof="1">
                <a:latin typeface="微软雅黑" charset="0"/>
                <a:ea typeface="微软雅黑" charset="0"/>
              </a:rPr>
              <a:t>开拓市场，寻求多方资源。</a:t>
            </a:r>
            <a:endParaRPr lang="en-US" altLang="zh-CN" sz="1350" noProof="1">
              <a:latin typeface="微软雅黑" charset="0"/>
              <a:ea typeface="微软雅黑" charset="0"/>
            </a:endParaRPr>
          </a:p>
          <a:p>
            <a:pPr eaLnBrk="1" fontAlgn="auto" hangingPunct="1">
              <a:defRPr/>
            </a:pPr>
            <a:r>
              <a:rPr lang="zh-CN" altLang="en-US" sz="1350" noProof="1">
                <a:latin typeface="微软雅黑" charset="0"/>
                <a:ea typeface="微软雅黑" charset="0"/>
              </a:rPr>
              <a:t>通过资源内容版权共享，特定行业服务收费。</a:t>
            </a:r>
          </a:p>
        </p:txBody>
      </p:sp>
      <p:pic>
        <p:nvPicPr>
          <p:cNvPr id="4302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0"/>
            <a:ext cx="26812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77">
            <a:off x="79375" y="1765300"/>
            <a:ext cx="9018588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463" y="4065588"/>
            <a:ext cx="9158287" cy="2089150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en-US" altLang="zh-CN" b="1" noProof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11238"/>
            <a:ext cx="9144000" cy="1060450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60737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7174" name="组合 8"/>
          <p:cNvGrpSpPr>
            <a:grpSpLocks/>
          </p:cNvGrpSpPr>
          <p:nvPr/>
        </p:nvGrpSpPr>
        <p:grpSpPr bwMode="auto">
          <a:xfrm rot="-328619">
            <a:off x="8120063" y="4935538"/>
            <a:ext cx="671512" cy="742950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0522" y="5822584"/>
              <a:ext cx="734078" cy="73220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67537" y="5717415"/>
              <a:ext cx="735776" cy="80552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noProof="1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262188" y="2090738"/>
            <a:ext cx="4652962" cy="152717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noProof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项目介绍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0" y="4581525"/>
            <a:ext cx="4616450" cy="142557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pic>
        <p:nvPicPr>
          <p:cNvPr id="717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0"/>
            <a:ext cx="353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6188"/>
            <a:ext cx="91440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矩形 19"/>
          <p:cNvSpPr>
            <a:spLocks noChangeArrowheads="1"/>
          </p:cNvSpPr>
          <p:nvPr/>
        </p:nvSpPr>
        <p:spPr bwMode="auto">
          <a:xfrm>
            <a:off x="195263" y="328613"/>
            <a:ext cx="2492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投资及收益</a:t>
            </a:r>
          </a:p>
        </p:txBody>
      </p:sp>
      <p:sp>
        <p:nvSpPr>
          <p:cNvPr id="44036" name="矩形 22"/>
          <p:cNvSpPr>
            <a:spLocks noChangeArrowheads="1"/>
          </p:cNvSpPr>
          <p:nvPr/>
        </p:nvSpPr>
        <p:spPr bwMode="auto">
          <a:xfrm>
            <a:off x="363538" y="1071563"/>
            <a:ext cx="2422525" cy="46037"/>
          </a:xfrm>
          <a:prstGeom prst="rect">
            <a:avLst/>
          </a:prstGeom>
          <a:solidFill>
            <a:srgbClr val="FFC000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603250" y="5614988"/>
            <a:ext cx="7937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三个月内将产生收益，一年内产生收益过百万，一年半内实现盈利，两年内收益翻四倍。</a:t>
            </a:r>
          </a:p>
        </p:txBody>
      </p:sp>
      <p:pic>
        <p:nvPicPr>
          <p:cNvPr id="4403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0"/>
            <a:ext cx="26812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2151063"/>
            <a:ext cx="588963" cy="255746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4" name="矩形 3"/>
          <p:cNvSpPr/>
          <p:nvPr/>
        </p:nvSpPr>
        <p:spPr>
          <a:xfrm>
            <a:off x="393700" y="2151063"/>
            <a:ext cx="4673600" cy="2557462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5" name="文本框 4"/>
          <p:cNvSpPr txBox="1"/>
          <p:nvPr/>
        </p:nvSpPr>
        <p:spPr>
          <a:xfrm>
            <a:off x="1112838" y="3001963"/>
            <a:ext cx="2724150" cy="8540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noProof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4506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0"/>
            <a:ext cx="26812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75" y="0"/>
            <a:ext cx="31019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70643" y="2818607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1437" y="2228851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4925" y="1193800"/>
            <a:ext cx="1603375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矩形 18"/>
          <p:cNvSpPr/>
          <p:nvPr/>
        </p:nvSpPr>
        <p:spPr>
          <a:xfrm>
            <a:off x="328613" y="1574800"/>
            <a:ext cx="593725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175" y="298450"/>
            <a:ext cx="34163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三维云是什么？</a:t>
            </a:r>
          </a:p>
        </p:txBody>
      </p:sp>
      <p:sp>
        <p:nvSpPr>
          <p:cNvPr id="21" name="椭圆 20"/>
          <p:cNvSpPr/>
          <p:nvPr/>
        </p:nvSpPr>
        <p:spPr>
          <a:xfrm>
            <a:off x="350838" y="15890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1016000"/>
            <a:ext cx="5100638" cy="3333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6" name="任意多边形 25"/>
          <p:cNvSpPr/>
          <p:nvPr/>
        </p:nvSpPr>
        <p:spPr>
          <a:xfrm>
            <a:off x="7675563" y="2184400"/>
            <a:ext cx="1462087" cy="3849688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8205" name="MH_SubTitle_1"/>
          <p:cNvSpPr>
            <a:spLocks noChangeArrowheads="1"/>
          </p:cNvSpPr>
          <p:nvPr/>
        </p:nvSpPr>
        <p:spPr bwMode="auto">
          <a:xfrm>
            <a:off x="1962150" y="1631950"/>
            <a:ext cx="4841875" cy="352425"/>
          </a:xfrm>
          <a:prstGeom prst="rect">
            <a:avLst/>
          </a:prstGeom>
          <a:solidFill>
            <a:srgbClr val="F5B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国内唯一的自主研发网页三维（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Web GL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）引擎。</a:t>
            </a:r>
            <a:endParaRPr lang="da-DK" altLang="zh-CN" sz="1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06" name="MH_Other_1"/>
          <p:cNvSpPr>
            <a:spLocks noChangeArrowheads="1"/>
          </p:cNvSpPr>
          <p:nvPr/>
        </p:nvSpPr>
        <p:spPr bwMode="auto">
          <a:xfrm>
            <a:off x="1636713" y="1630363"/>
            <a:ext cx="434975" cy="352425"/>
          </a:xfrm>
          <a:custGeom>
            <a:avLst/>
            <a:gdLst>
              <a:gd name="T0" fmla="*/ 0 w 1159669"/>
              <a:gd name="T1" fmla="*/ 0 h 943200"/>
              <a:gd name="T2" fmla="*/ 0 w 1159669"/>
              <a:gd name="T3" fmla="*/ 0 h 943200"/>
              <a:gd name="T4" fmla="*/ 0 w 1159669"/>
              <a:gd name="T5" fmla="*/ 0 h 943200"/>
              <a:gd name="T6" fmla="*/ 0 w 1159669"/>
              <a:gd name="T7" fmla="*/ 0 h 943200"/>
              <a:gd name="T8" fmla="*/ 0 w 1159669"/>
              <a:gd name="T9" fmla="*/ 0 h 943200"/>
              <a:gd name="T10" fmla="*/ 0 w 1159669"/>
              <a:gd name="T11" fmla="*/ 0 h 943200"/>
              <a:gd name="T12" fmla="*/ 0 w 1159669"/>
              <a:gd name="T13" fmla="*/ 0 h 943200"/>
              <a:gd name="T14" fmla="*/ 0 w 1159669"/>
              <a:gd name="T15" fmla="*/ 0 h 9432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59669"/>
              <a:gd name="T25" fmla="*/ 0 h 943200"/>
              <a:gd name="T26" fmla="*/ 1159669 w 1159669"/>
              <a:gd name="T27" fmla="*/ 943200 h 9432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180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Arial" panose="020B0604020202020204" pitchFamily="34" charset="0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8207" name="MH_Other_2"/>
          <p:cNvSpPr>
            <a:spLocks noChangeArrowheads="1"/>
          </p:cNvSpPr>
          <p:nvPr/>
        </p:nvSpPr>
        <p:spPr bwMode="auto">
          <a:xfrm>
            <a:off x="1962150" y="1690688"/>
            <a:ext cx="285750" cy="292100"/>
          </a:xfrm>
          <a:custGeom>
            <a:avLst/>
            <a:gdLst>
              <a:gd name="T0" fmla="*/ 242 w 766548"/>
              <a:gd name="T1" fmla="*/ 0 h 783175"/>
              <a:gd name="T2" fmla="*/ 767 w 766548"/>
              <a:gd name="T3" fmla="*/ 344 h 783175"/>
              <a:gd name="T4" fmla="*/ 0 w 766548"/>
              <a:gd name="T5" fmla="*/ 786 h 783175"/>
              <a:gd name="T6" fmla="*/ 0 w 766548"/>
              <a:gd name="T7" fmla="*/ 786 h 783175"/>
              <a:gd name="T8" fmla="*/ 0 w 766548"/>
              <a:gd name="T9" fmla="*/ 779 h 783175"/>
              <a:gd name="T10" fmla="*/ 242 w 766548"/>
              <a:gd name="T11" fmla="*/ 0 h 7831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36000">
                <a:srgbClr val="D9D9D9"/>
              </a:gs>
              <a:gs pos="75000">
                <a:srgbClr val="979A9C"/>
              </a:gs>
              <a:gs pos="100000">
                <a:srgbClr val="979A9C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8" name="MH_Other_3"/>
          <p:cNvSpPr>
            <a:spLocks noChangeArrowheads="1"/>
          </p:cNvSpPr>
          <p:nvPr/>
        </p:nvSpPr>
        <p:spPr bwMode="auto">
          <a:xfrm>
            <a:off x="1962150" y="1262063"/>
            <a:ext cx="285750" cy="555625"/>
          </a:xfrm>
          <a:custGeom>
            <a:avLst/>
            <a:gdLst>
              <a:gd name="T0" fmla="*/ 0 w 766762"/>
              <a:gd name="T1" fmla="*/ 0 h 1485388"/>
              <a:gd name="T2" fmla="*/ 765 w 766762"/>
              <a:gd name="T3" fmla="*/ 514 h 1485388"/>
              <a:gd name="T4" fmla="*/ 765 w 766762"/>
              <a:gd name="T5" fmla="*/ 1522 h 1485388"/>
              <a:gd name="T6" fmla="*/ 765 w 766762"/>
              <a:gd name="T7" fmla="*/ 1522 h 1485388"/>
              <a:gd name="T8" fmla="*/ 0 w 766762"/>
              <a:gd name="T9" fmla="*/ 1009 h 1485388"/>
              <a:gd name="T10" fmla="*/ 0 w 766762"/>
              <a:gd name="T11" fmla="*/ 0 h 14853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9" name="MH_SubTitle_2"/>
          <p:cNvSpPr>
            <a:spLocks noChangeArrowheads="1"/>
          </p:cNvSpPr>
          <p:nvPr/>
        </p:nvSpPr>
        <p:spPr bwMode="auto">
          <a:xfrm>
            <a:off x="1962150" y="2425700"/>
            <a:ext cx="4789488" cy="35242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基于网页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(HTML5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）的可交互三维展示解决方案。</a:t>
            </a:r>
          </a:p>
        </p:txBody>
      </p:sp>
      <p:sp>
        <p:nvSpPr>
          <p:cNvPr id="8210" name="MH_Other_4"/>
          <p:cNvSpPr>
            <a:spLocks noChangeArrowheads="1"/>
          </p:cNvSpPr>
          <p:nvPr/>
        </p:nvSpPr>
        <p:spPr bwMode="auto">
          <a:xfrm>
            <a:off x="1636713" y="2424113"/>
            <a:ext cx="434975" cy="352425"/>
          </a:xfrm>
          <a:custGeom>
            <a:avLst/>
            <a:gdLst>
              <a:gd name="T0" fmla="*/ 0 w 1159669"/>
              <a:gd name="T1" fmla="*/ 0 h 943200"/>
              <a:gd name="T2" fmla="*/ 0 w 1159669"/>
              <a:gd name="T3" fmla="*/ 0 h 943200"/>
              <a:gd name="T4" fmla="*/ 0 w 1159669"/>
              <a:gd name="T5" fmla="*/ 0 h 943200"/>
              <a:gd name="T6" fmla="*/ 0 w 1159669"/>
              <a:gd name="T7" fmla="*/ 0 h 943200"/>
              <a:gd name="T8" fmla="*/ 0 w 1159669"/>
              <a:gd name="T9" fmla="*/ 0 h 943200"/>
              <a:gd name="T10" fmla="*/ 0 w 1159669"/>
              <a:gd name="T11" fmla="*/ 0 h 943200"/>
              <a:gd name="T12" fmla="*/ 0 w 1159669"/>
              <a:gd name="T13" fmla="*/ 0 h 943200"/>
              <a:gd name="T14" fmla="*/ 0 w 1159669"/>
              <a:gd name="T15" fmla="*/ 0 h 9432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59669"/>
              <a:gd name="T25" fmla="*/ 0 h 943200"/>
              <a:gd name="T26" fmla="*/ 1159669 w 1159669"/>
              <a:gd name="T27" fmla="*/ 943200 h 9432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180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Arial" panose="020B0604020202020204" pitchFamily="34" charset="0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8211" name="MH_Other_5"/>
          <p:cNvSpPr>
            <a:spLocks noChangeArrowheads="1"/>
          </p:cNvSpPr>
          <p:nvPr/>
        </p:nvSpPr>
        <p:spPr bwMode="auto">
          <a:xfrm>
            <a:off x="1962150" y="2482850"/>
            <a:ext cx="285750" cy="293688"/>
          </a:xfrm>
          <a:custGeom>
            <a:avLst/>
            <a:gdLst>
              <a:gd name="T0" fmla="*/ 242 w 766548"/>
              <a:gd name="T1" fmla="*/ 0 h 783175"/>
              <a:gd name="T2" fmla="*/ 767 w 766548"/>
              <a:gd name="T3" fmla="*/ 357 h 783175"/>
              <a:gd name="T4" fmla="*/ 0 w 766548"/>
              <a:gd name="T5" fmla="*/ 817 h 783175"/>
              <a:gd name="T6" fmla="*/ 0 w 766548"/>
              <a:gd name="T7" fmla="*/ 817 h 783175"/>
              <a:gd name="T8" fmla="*/ 0 w 766548"/>
              <a:gd name="T9" fmla="*/ 809 h 783175"/>
              <a:gd name="T10" fmla="*/ 242 w 766548"/>
              <a:gd name="T11" fmla="*/ 0 h 7831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36000">
                <a:srgbClr val="D9D9D9"/>
              </a:gs>
              <a:gs pos="75000">
                <a:srgbClr val="979A9C"/>
              </a:gs>
              <a:gs pos="100000">
                <a:srgbClr val="979A9C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2" name="MH_Other_6"/>
          <p:cNvSpPr>
            <a:spLocks noChangeArrowheads="1"/>
          </p:cNvSpPr>
          <p:nvPr/>
        </p:nvSpPr>
        <p:spPr bwMode="auto">
          <a:xfrm>
            <a:off x="1962150" y="2335213"/>
            <a:ext cx="285750" cy="555625"/>
          </a:xfrm>
          <a:custGeom>
            <a:avLst/>
            <a:gdLst>
              <a:gd name="T0" fmla="*/ 0 w 766762"/>
              <a:gd name="T1" fmla="*/ 0 h 1485388"/>
              <a:gd name="T2" fmla="*/ 765 w 766762"/>
              <a:gd name="T3" fmla="*/ 514 h 1485388"/>
              <a:gd name="T4" fmla="*/ 765 w 766762"/>
              <a:gd name="T5" fmla="*/ 1522 h 1485388"/>
              <a:gd name="T6" fmla="*/ 765 w 766762"/>
              <a:gd name="T7" fmla="*/ 1522 h 1485388"/>
              <a:gd name="T8" fmla="*/ 0 w 766762"/>
              <a:gd name="T9" fmla="*/ 1009 h 1485388"/>
              <a:gd name="T10" fmla="*/ 0 w 766762"/>
              <a:gd name="T11" fmla="*/ 0 h 14853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34000">
                <a:srgbClr val="F3EFEF"/>
              </a:gs>
              <a:gs pos="70000">
                <a:srgbClr val="D9D9D9"/>
              </a:gs>
              <a:gs pos="100000">
                <a:srgbClr val="D9D9D9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3" name="MH_SubTitle_3"/>
          <p:cNvSpPr>
            <a:spLocks noChangeArrowheads="1"/>
          </p:cNvSpPr>
          <p:nvPr/>
        </p:nvSpPr>
        <p:spPr bwMode="auto">
          <a:xfrm>
            <a:off x="1962150" y="3270250"/>
            <a:ext cx="4748213" cy="3524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通过云存储提供可交互、可传播的三维展示服务。</a:t>
            </a:r>
            <a:endParaRPr lang="da-DK" altLang="zh-CN" sz="1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14" name="MH_Other_7"/>
          <p:cNvSpPr>
            <a:spLocks noChangeArrowheads="1"/>
          </p:cNvSpPr>
          <p:nvPr/>
        </p:nvSpPr>
        <p:spPr bwMode="auto">
          <a:xfrm>
            <a:off x="1636713" y="3268663"/>
            <a:ext cx="434975" cy="352425"/>
          </a:xfrm>
          <a:custGeom>
            <a:avLst/>
            <a:gdLst>
              <a:gd name="T0" fmla="*/ 0 w 1159669"/>
              <a:gd name="T1" fmla="*/ 0 h 943200"/>
              <a:gd name="T2" fmla="*/ 0 w 1159669"/>
              <a:gd name="T3" fmla="*/ 0 h 943200"/>
              <a:gd name="T4" fmla="*/ 0 w 1159669"/>
              <a:gd name="T5" fmla="*/ 0 h 943200"/>
              <a:gd name="T6" fmla="*/ 0 w 1159669"/>
              <a:gd name="T7" fmla="*/ 0 h 943200"/>
              <a:gd name="T8" fmla="*/ 0 w 1159669"/>
              <a:gd name="T9" fmla="*/ 0 h 943200"/>
              <a:gd name="T10" fmla="*/ 0 w 1159669"/>
              <a:gd name="T11" fmla="*/ 0 h 943200"/>
              <a:gd name="T12" fmla="*/ 0 w 1159669"/>
              <a:gd name="T13" fmla="*/ 0 h 943200"/>
              <a:gd name="T14" fmla="*/ 0 w 1159669"/>
              <a:gd name="T15" fmla="*/ 0 h 9432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59669"/>
              <a:gd name="T25" fmla="*/ 0 h 943200"/>
              <a:gd name="T26" fmla="*/ 1159669 w 1159669"/>
              <a:gd name="T27" fmla="*/ 943200 h 9432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180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Arial" panose="020B0604020202020204" pitchFamily="34" charset="0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8215" name="MH_Other_8"/>
          <p:cNvSpPr>
            <a:spLocks noChangeArrowheads="1"/>
          </p:cNvSpPr>
          <p:nvPr/>
        </p:nvSpPr>
        <p:spPr bwMode="auto">
          <a:xfrm>
            <a:off x="1962150" y="3327400"/>
            <a:ext cx="285750" cy="293688"/>
          </a:xfrm>
          <a:custGeom>
            <a:avLst/>
            <a:gdLst>
              <a:gd name="T0" fmla="*/ 242 w 766548"/>
              <a:gd name="T1" fmla="*/ 0 h 783175"/>
              <a:gd name="T2" fmla="*/ 767 w 766548"/>
              <a:gd name="T3" fmla="*/ 357 h 783175"/>
              <a:gd name="T4" fmla="*/ 0 w 766548"/>
              <a:gd name="T5" fmla="*/ 817 h 783175"/>
              <a:gd name="T6" fmla="*/ 0 w 766548"/>
              <a:gd name="T7" fmla="*/ 817 h 783175"/>
              <a:gd name="T8" fmla="*/ 0 w 766548"/>
              <a:gd name="T9" fmla="*/ 809 h 783175"/>
              <a:gd name="T10" fmla="*/ 242 w 766548"/>
              <a:gd name="T11" fmla="*/ 0 h 7831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36000">
                <a:srgbClr val="D9D9D9"/>
              </a:gs>
              <a:gs pos="75000">
                <a:srgbClr val="979A9C"/>
              </a:gs>
              <a:gs pos="100000">
                <a:srgbClr val="979A9C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6" name="MH_Other_9"/>
          <p:cNvSpPr>
            <a:spLocks noChangeArrowheads="1"/>
          </p:cNvSpPr>
          <p:nvPr/>
        </p:nvSpPr>
        <p:spPr bwMode="auto">
          <a:xfrm>
            <a:off x="1911350" y="2976563"/>
            <a:ext cx="285750" cy="555625"/>
          </a:xfrm>
          <a:custGeom>
            <a:avLst/>
            <a:gdLst>
              <a:gd name="T0" fmla="*/ 0 w 766762"/>
              <a:gd name="T1" fmla="*/ 0 h 1485388"/>
              <a:gd name="T2" fmla="*/ 765 w 766762"/>
              <a:gd name="T3" fmla="*/ 514 h 1485388"/>
              <a:gd name="T4" fmla="*/ 765 w 766762"/>
              <a:gd name="T5" fmla="*/ 1522 h 1485388"/>
              <a:gd name="T6" fmla="*/ 765 w 766762"/>
              <a:gd name="T7" fmla="*/ 1522 h 1485388"/>
              <a:gd name="T8" fmla="*/ 0 w 766762"/>
              <a:gd name="T9" fmla="*/ 1009 h 1485388"/>
              <a:gd name="T10" fmla="*/ 0 w 766762"/>
              <a:gd name="T11" fmla="*/ 0 h 14853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7" name="MH_SubTitle_4"/>
          <p:cNvSpPr>
            <a:spLocks noChangeArrowheads="1"/>
          </p:cNvSpPr>
          <p:nvPr/>
        </p:nvSpPr>
        <p:spPr bwMode="auto">
          <a:xfrm>
            <a:off x="1962150" y="4202113"/>
            <a:ext cx="4632325" cy="522287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应用于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3D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打印、汽车、家具、房地产、室内装潢等强展示性需求的行业。</a:t>
            </a:r>
            <a:endParaRPr lang="da-DK" altLang="zh-CN" sz="1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18" name="MH_Other_10"/>
          <p:cNvSpPr>
            <a:spLocks noChangeArrowheads="1"/>
          </p:cNvSpPr>
          <p:nvPr/>
        </p:nvSpPr>
        <p:spPr bwMode="auto">
          <a:xfrm>
            <a:off x="1638300" y="4216400"/>
            <a:ext cx="434975" cy="522288"/>
          </a:xfrm>
          <a:custGeom>
            <a:avLst/>
            <a:gdLst>
              <a:gd name="T0" fmla="*/ 0 w 1159669"/>
              <a:gd name="T1" fmla="*/ 0 h 943200"/>
              <a:gd name="T2" fmla="*/ 0 w 1159669"/>
              <a:gd name="T3" fmla="*/ 0 h 943200"/>
              <a:gd name="T4" fmla="*/ 0 w 1159669"/>
              <a:gd name="T5" fmla="*/ 6 h 943200"/>
              <a:gd name="T6" fmla="*/ 0 w 1159669"/>
              <a:gd name="T7" fmla="*/ 6 h 943200"/>
              <a:gd name="T8" fmla="*/ 0 w 1159669"/>
              <a:gd name="T9" fmla="*/ 6 h 943200"/>
              <a:gd name="T10" fmla="*/ 0 w 1159669"/>
              <a:gd name="T11" fmla="*/ 6 h 943200"/>
              <a:gd name="T12" fmla="*/ 0 w 1159669"/>
              <a:gd name="T13" fmla="*/ 0 h 943200"/>
              <a:gd name="T14" fmla="*/ 0 w 1159669"/>
              <a:gd name="T15" fmla="*/ 0 h 9432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59669"/>
              <a:gd name="T25" fmla="*/ 0 h 943200"/>
              <a:gd name="T26" fmla="*/ 1159669 w 1159669"/>
              <a:gd name="T27" fmla="*/ 943200 h 9432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180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Arial" panose="020B0604020202020204" pitchFamily="34" charset="0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8219" name="MH_Other_11"/>
          <p:cNvSpPr>
            <a:spLocks noChangeArrowheads="1"/>
          </p:cNvSpPr>
          <p:nvPr/>
        </p:nvSpPr>
        <p:spPr bwMode="auto">
          <a:xfrm>
            <a:off x="1962150" y="4273550"/>
            <a:ext cx="285750" cy="293688"/>
          </a:xfrm>
          <a:custGeom>
            <a:avLst/>
            <a:gdLst>
              <a:gd name="T0" fmla="*/ 242 w 766548"/>
              <a:gd name="T1" fmla="*/ 0 h 783175"/>
              <a:gd name="T2" fmla="*/ 767 w 766548"/>
              <a:gd name="T3" fmla="*/ 357 h 783175"/>
              <a:gd name="T4" fmla="*/ 0 w 766548"/>
              <a:gd name="T5" fmla="*/ 817 h 783175"/>
              <a:gd name="T6" fmla="*/ 0 w 766548"/>
              <a:gd name="T7" fmla="*/ 817 h 783175"/>
              <a:gd name="T8" fmla="*/ 0 w 766548"/>
              <a:gd name="T9" fmla="*/ 809 h 783175"/>
              <a:gd name="T10" fmla="*/ 242 w 766548"/>
              <a:gd name="T11" fmla="*/ 0 h 7831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36000">
                <a:srgbClr val="D9D9D9"/>
              </a:gs>
              <a:gs pos="75000">
                <a:srgbClr val="979A9C"/>
              </a:gs>
              <a:gs pos="100000">
                <a:srgbClr val="979A9C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0" name="MH_Other_12"/>
          <p:cNvSpPr>
            <a:spLocks noChangeArrowheads="1"/>
          </p:cNvSpPr>
          <p:nvPr/>
        </p:nvSpPr>
        <p:spPr bwMode="auto">
          <a:xfrm>
            <a:off x="1962150" y="3911600"/>
            <a:ext cx="285750" cy="823913"/>
          </a:xfrm>
          <a:custGeom>
            <a:avLst/>
            <a:gdLst>
              <a:gd name="T0" fmla="*/ 0 w 766762"/>
              <a:gd name="T1" fmla="*/ 0 h 1485388"/>
              <a:gd name="T2" fmla="*/ 765 w 766762"/>
              <a:gd name="T3" fmla="*/ 8097 h 1485388"/>
              <a:gd name="T4" fmla="*/ 765 w 766762"/>
              <a:gd name="T5" fmla="*/ 23995 h 1485388"/>
              <a:gd name="T6" fmla="*/ 765 w 766762"/>
              <a:gd name="T7" fmla="*/ 23995 h 1485388"/>
              <a:gd name="T8" fmla="*/ 0 w 766762"/>
              <a:gd name="T9" fmla="*/ 15904 h 1485388"/>
              <a:gd name="T10" fmla="*/ 0 w 766762"/>
              <a:gd name="T11" fmla="*/ 0 h 14853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34000">
                <a:srgbClr val="F3EFEF"/>
              </a:gs>
              <a:gs pos="70000">
                <a:srgbClr val="D9D9D9"/>
              </a:gs>
              <a:gs pos="100000">
                <a:srgbClr val="D9D9D9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1" name="MH_SubTitle_1"/>
          <p:cNvSpPr>
            <a:spLocks noChangeArrowheads="1"/>
          </p:cNvSpPr>
          <p:nvPr/>
        </p:nvSpPr>
        <p:spPr bwMode="auto">
          <a:xfrm>
            <a:off x="2011363" y="5241925"/>
            <a:ext cx="4630737" cy="563563"/>
          </a:xfrm>
          <a:prstGeom prst="rect">
            <a:avLst/>
          </a:prstGeom>
          <a:solidFill>
            <a:srgbClr val="F5B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0" tIns="0" rIns="72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da-DK" altLang="zh-CN" sz="1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222" name="MH_Other_1"/>
          <p:cNvSpPr>
            <a:spLocks noChangeArrowheads="1"/>
          </p:cNvSpPr>
          <p:nvPr/>
        </p:nvSpPr>
        <p:spPr bwMode="auto">
          <a:xfrm>
            <a:off x="1685925" y="5245100"/>
            <a:ext cx="434975" cy="563563"/>
          </a:xfrm>
          <a:custGeom>
            <a:avLst/>
            <a:gdLst>
              <a:gd name="T0" fmla="*/ 0 w 1159669"/>
              <a:gd name="T1" fmla="*/ 0 h 943200"/>
              <a:gd name="T2" fmla="*/ 0 w 1159669"/>
              <a:gd name="T3" fmla="*/ 0 h 943200"/>
              <a:gd name="T4" fmla="*/ 0 w 1159669"/>
              <a:gd name="T5" fmla="*/ 10 h 943200"/>
              <a:gd name="T6" fmla="*/ 0 w 1159669"/>
              <a:gd name="T7" fmla="*/ 10 h 943200"/>
              <a:gd name="T8" fmla="*/ 0 w 1159669"/>
              <a:gd name="T9" fmla="*/ 10 h 943200"/>
              <a:gd name="T10" fmla="*/ 0 w 1159669"/>
              <a:gd name="T11" fmla="*/ 10 h 943200"/>
              <a:gd name="T12" fmla="*/ 0 w 1159669"/>
              <a:gd name="T13" fmla="*/ 0 h 943200"/>
              <a:gd name="T14" fmla="*/ 0 w 1159669"/>
              <a:gd name="T15" fmla="*/ 0 h 9432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59669"/>
              <a:gd name="T25" fmla="*/ 0 h 943200"/>
              <a:gd name="T26" fmla="*/ 1159669 w 1159669"/>
              <a:gd name="T27" fmla="*/ 943200 h 9432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18000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Arial" panose="020B0604020202020204" pitchFamily="34" charset="0"/>
                <a:ea typeface="微软雅黑" panose="020B0503020204020204" pitchFamily="34" charset="-122"/>
              </a:rPr>
              <a:t>E</a:t>
            </a:r>
          </a:p>
        </p:txBody>
      </p:sp>
      <p:sp>
        <p:nvSpPr>
          <p:cNvPr id="8223" name="MH_Other_2"/>
          <p:cNvSpPr>
            <a:spLocks noChangeArrowheads="1"/>
          </p:cNvSpPr>
          <p:nvPr/>
        </p:nvSpPr>
        <p:spPr bwMode="auto">
          <a:xfrm>
            <a:off x="2009775" y="5307013"/>
            <a:ext cx="285750" cy="493712"/>
          </a:xfrm>
          <a:custGeom>
            <a:avLst/>
            <a:gdLst>
              <a:gd name="T0" fmla="*/ 242 w 766548"/>
              <a:gd name="T1" fmla="*/ 0 h 783175"/>
              <a:gd name="T2" fmla="*/ 767 w 766548"/>
              <a:gd name="T3" fmla="*/ 13565 h 783175"/>
              <a:gd name="T4" fmla="*/ 0 w 766548"/>
              <a:gd name="T5" fmla="*/ 30986 h 783175"/>
              <a:gd name="T6" fmla="*/ 0 w 766548"/>
              <a:gd name="T7" fmla="*/ 30986 h 783175"/>
              <a:gd name="T8" fmla="*/ 0 w 766548"/>
              <a:gd name="T9" fmla="*/ 30686 h 783175"/>
              <a:gd name="T10" fmla="*/ 242 w 766548"/>
              <a:gd name="T11" fmla="*/ 0 h 7831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36000">
                <a:srgbClr val="D9D9D9"/>
              </a:gs>
              <a:gs pos="75000">
                <a:srgbClr val="979A9C"/>
              </a:gs>
              <a:gs pos="100000">
                <a:srgbClr val="979A9C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4" name="MH_Other_3"/>
          <p:cNvSpPr>
            <a:spLocks noChangeArrowheads="1"/>
          </p:cNvSpPr>
          <p:nvPr/>
        </p:nvSpPr>
        <p:spPr bwMode="auto">
          <a:xfrm>
            <a:off x="2009775" y="4878388"/>
            <a:ext cx="285750" cy="587375"/>
          </a:xfrm>
          <a:custGeom>
            <a:avLst/>
            <a:gdLst>
              <a:gd name="T0" fmla="*/ 0 w 766762"/>
              <a:gd name="T1" fmla="*/ 0 h 1485388"/>
              <a:gd name="T2" fmla="*/ 765 w 766762"/>
              <a:gd name="T3" fmla="*/ 758 h 1485388"/>
              <a:gd name="T4" fmla="*/ 765 w 766762"/>
              <a:gd name="T5" fmla="*/ 2246 h 1485388"/>
              <a:gd name="T6" fmla="*/ 765 w 766762"/>
              <a:gd name="T7" fmla="*/ 2246 h 1485388"/>
              <a:gd name="T8" fmla="*/ 0 w 766762"/>
              <a:gd name="T9" fmla="*/ 1488 h 1485388"/>
              <a:gd name="T10" fmla="*/ 0 w 766762"/>
              <a:gd name="T11" fmla="*/ 0 h 14853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5" name="文本框 16"/>
          <p:cNvSpPr txBox="1">
            <a:spLocks noChangeArrowheads="1"/>
          </p:cNvSpPr>
          <p:nvPr/>
        </p:nvSpPr>
        <p:spPr bwMode="auto">
          <a:xfrm>
            <a:off x="2182813" y="5251450"/>
            <a:ext cx="4487862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可部署在网站或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App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的任意页面的任意位置，将产品在线展示带入一个全新的维度。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algn="ct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da-DK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8226" name="组合 21"/>
          <p:cNvGrpSpPr>
            <a:grpSpLocks/>
          </p:cNvGrpSpPr>
          <p:nvPr/>
        </p:nvGrpSpPr>
        <p:grpSpPr bwMode="auto">
          <a:xfrm>
            <a:off x="7562850" y="666750"/>
            <a:ext cx="1479550" cy="1152525"/>
            <a:chOff x="9582150" y="323850"/>
            <a:chExt cx="2713317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3592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/>
            </a:p>
          </p:txBody>
        </p:sp>
        <p:sp>
          <p:nvSpPr>
            <p:cNvPr id="2" name="矩形 1"/>
            <p:cNvSpPr/>
            <p:nvPr/>
          </p:nvSpPr>
          <p:spPr>
            <a:xfrm>
              <a:off x="9753917" y="967536"/>
              <a:ext cx="2541550" cy="704850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WHAT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9710247" y="452005"/>
              <a:ext cx="1860312" cy="185824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 spd="slow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0"/>
            <a:ext cx="32416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70643" y="2818607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1437" y="2228851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4925" y="1193800"/>
            <a:ext cx="1603375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10248" name="组合 21"/>
          <p:cNvGrpSpPr>
            <a:grpSpLocks/>
          </p:cNvGrpSpPr>
          <p:nvPr/>
        </p:nvGrpSpPr>
        <p:grpSpPr bwMode="auto">
          <a:xfrm>
            <a:off x="7637463" y="641350"/>
            <a:ext cx="1589087" cy="1296988"/>
            <a:chOff x="9582150" y="323850"/>
            <a:chExt cx="2593322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037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33965" y="709491"/>
              <a:ext cx="2541507" cy="62892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Tradition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442" y="1304774"/>
              <a:ext cx="1383451" cy="62634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传统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095" y="450672"/>
              <a:ext cx="1860146" cy="186090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513" y="1574800"/>
            <a:ext cx="420687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175" y="298450"/>
            <a:ext cx="35306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传统的三维展示</a:t>
            </a:r>
          </a:p>
        </p:txBody>
      </p:sp>
      <p:sp>
        <p:nvSpPr>
          <p:cNvPr id="21" name="椭圆 20"/>
          <p:cNvSpPr/>
          <p:nvPr/>
        </p:nvSpPr>
        <p:spPr>
          <a:xfrm>
            <a:off x="350838" y="15890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1016000"/>
            <a:ext cx="5100638" cy="3333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6" name="任意多边形 25"/>
          <p:cNvSpPr/>
          <p:nvPr/>
        </p:nvSpPr>
        <p:spPr>
          <a:xfrm>
            <a:off x="7675563" y="2184400"/>
            <a:ext cx="1462087" cy="3849688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0254" name="文本框 1"/>
          <p:cNvSpPr txBox="1">
            <a:spLocks noChangeArrowheads="1"/>
          </p:cNvSpPr>
          <p:nvPr/>
        </p:nvSpPr>
        <p:spPr bwMode="auto">
          <a:xfrm>
            <a:off x="1143000" y="1423988"/>
            <a:ext cx="69088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42875" indent="-257175" defTabSz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600075" indent="-257175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宜家（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IKEA</a:t>
            </a:r>
            <a:r>
              <a:rPr lang="en-US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提供产品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AR 3D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预览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仅能在特定的高性能平板设备上使用</a:t>
            </a:r>
            <a:endParaRPr lang="zh-CN" altLang="zh-CN" sz="1800" noProof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优衣库（</a:t>
            </a:r>
            <a:r>
              <a:rPr lang="en-US" altLang="zh-CN" sz="1800" noProof="1"/>
              <a:t>UNIQLO</a:t>
            </a:r>
            <a:r>
              <a:rPr lang="en-US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网页插件及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在线试衣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用户安装插件困难</a:t>
            </a:r>
            <a:endParaRPr lang="zh-CN" altLang="zh-CN" sz="1800" noProof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仅能在特定浏览器或</a:t>
            </a:r>
            <a:r>
              <a:rPr lang="en-US" altLang="zh-CN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上使用</a:t>
            </a:r>
            <a:endParaRPr lang="zh-CN" altLang="zh-CN" sz="1800" noProof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奔驰（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Mercedes-Benz</a:t>
            </a:r>
            <a:r>
              <a:rPr lang="en-US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序列图片提供</a:t>
            </a:r>
            <a:r>
              <a:rPr lang="zh-CN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度预览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非真正的三维预览，仅能在平视视角旋转查看</a:t>
            </a:r>
            <a:endParaRPr lang="zh-CN" altLang="zh-CN" sz="1800" noProof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技术面临淘汰，新版本浏览器均不再支持</a:t>
            </a:r>
            <a:r>
              <a:rPr lang="en-US" altLang="zh-CN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京东（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JD.com</a:t>
            </a:r>
            <a:r>
              <a:rPr lang="en-US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部分商品通过环拍视频提供</a:t>
            </a:r>
            <a:r>
              <a:rPr lang="zh-CN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度预览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用户无法与预览内容进行交互</a:t>
            </a:r>
            <a:endParaRPr lang="zh-CN" altLang="zh-CN" sz="1800" noProof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甚至无法预览同款产品的不同颜色</a:t>
            </a:r>
            <a:endParaRPr lang="zh-CN" altLang="zh-CN" sz="1800" noProof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noProof="1"/>
          </a:p>
        </p:txBody>
      </p:sp>
    </p:spTree>
  </p:cSld>
  <p:clrMapOvr>
    <a:masterClrMapping/>
  </p:clrMapOvr>
  <p:transition spd="slow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70643" y="2818607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1437" y="2228851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4925" y="1193800"/>
            <a:ext cx="1603375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12295" name="组合 21"/>
          <p:cNvGrpSpPr>
            <a:grpSpLocks/>
          </p:cNvGrpSpPr>
          <p:nvPr/>
        </p:nvGrpSpPr>
        <p:grpSpPr bwMode="auto">
          <a:xfrm>
            <a:off x="7799388" y="950913"/>
            <a:ext cx="1400175" cy="1166812"/>
            <a:chOff x="9582150" y="323850"/>
            <a:chExt cx="2536949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123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36800" y="689220"/>
              <a:ext cx="2482299" cy="69621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problem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447" y="1304886"/>
              <a:ext cx="1383530" cy="69621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答案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8710" y="450435"/>
              <a:ext cx="1861004" cy="186137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513" y="1574800"/>
            <a:ext cx="433387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sz="3000" b="1" kern="100" noProof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175" y="298450"/>
            <a:ext cx="249396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他们的问题</a:t>
            </a:r>
          </a:p>
        </p:txBody>
      </p:sp>
      <p:sp>
        <p:nvSpPr>
          <p:cNvPr id="21" name="椭圆 20"/>
          <p:cNvSpPr/>
          <p:nvPr/>
        </p:nvSpPr>
        <p:spPr>
          <a:xfrm>
            <a:off x="350838" y="15890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1016000"/>
            <a:ext cx="5100638" cy="3333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6" name="任意多边形 25"/>
          <p:cNvSpPr/>
          <p:nvPr/>
        </p:nvSpPr>
        <p:spPr>
          <a:xfrm>
            <a:off x="7675563" y="2184400"/>
            <a:ext cx="1462087" cy="3849688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301" name="文本框 1"/>
          <p:cNvSpPr txBox="1">
            <a:spLocks noChangeArrowheads="1"/>
          </p:cNvSpPr>
          <p:nvPr/>
        </p:nvSpPr>
        <p:spPr bwMode="auto">
          <a:xfrm>
            <a:off x="1393825" y="1200150"/>
            <a:ext cx="66325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42875" indent="-257175" defTabSz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600075" indent="-257175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 defTabSz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698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平台局限性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需要安装插件、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en-US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造成用户使用门槛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仅能在特定设备、浏览器运行 </a:t>
            </a:r>
            <a:r>
              <a:rPr lang="zh-CN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无法通过社交平台分享、传播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交互性差</a:t>
            </a:r>
            <a:endParaRPr lang="zh-CN" altLang="zh-CN" sz="1800" b="1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非真正的三维展示 </a:t>
            </a:r>
            <a:r>
              <a:rPr lang="zh-CN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无法满足客户全方位预览产品的愿望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甚至无法预览同款产品的不同颜色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技术面临淘汰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新版本浏览器均已不再支持</a:t>
            </a: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已停止对网页插件的更新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三维展示开发技术门槛高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大公司也仅仅做到如此的程度，中小型公司或个人用户根本无力开发三维展示系统。</a:t>
            </a:r>
            <a:endParaRPr lang="zh-CN" altLang="zh-CN" sz="18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noProof="1"/>
          </a:p>
        </p:txBody>
      </p:sp>
      <p:pic>
        <p:nvPicPr>
          <p:cNvPr id="1230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0"/>
            <a:ext cx="315118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70643" y="2818607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1437" y="2228851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4925" y="1193800"/>
            <a:ext cx="1603375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14343" name="组合 21"/>
          <p:cNvGrpSpPr>
            <a:grpSpLocks/>
          </p:cNvGrpSpPr>
          <p:nvPr/>
        </p:nvGrpSpPr>
        <p:grpSpPr bwMode="auto">
          <a:xfrm>
            <a:off x="7808913" y="950913"/>
            <a:ext cx="1333500" cy="1160462"/>
            <a:chOff x="9582150" y="323850"/>
            <a:chExt cx="2426728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72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05262" y="757752"/>
              <a:ext cx="2403616" cy="70002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solution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9047" y="1304468"/>
              <a:ext cx="1380924" cy="70002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答案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264" y="451128"/>
              <a:ext cx="1860491" cy="185999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513" y="1574800"/>
            <a:ext cx="415925" cy="5540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endParaRPr lang="zh-CN" altLang="en-US" sz="3000" b="1" kern="100" noProof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175" y="298450"/>
            <a:ext cx="249396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我们的答案</a:t>
            </a:r>
          </a:p>
        </p:txBody>
      </p:sp>
      <p:sp>
        <p:nvSpPr>
          <p:cNvPr id="21" name="椭圆 20"/>
          <p:cNvSpPr/>
          <p:nvPr/>
        </p:nvSpPr>
        <p:spPr>
          <a:xfrm>
            <a:off x="350838" y="15890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3850" y="1016000"/>
            <a:ext cx="5100638" cy="3333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6" name="任意多边形 25"/>
          <p:cNvSpPr/>
          <p:nvPr/>
        </p:nvSpPr>
        <p:spPr>
          <a:xfrm>
            <a:off x="7675563" y="2184400"/>
            <a:ext cx="1462087" cy="3849688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2" name="文本框 1"/>
          <p:cNvSpPr txBox="1"/>
          <p:nvPr/>
        </p:nvSpPr>
        <p:spPr>
          <a:xfrm>
            <a:off x="1390650" y="1344613"/>
            <a:ext cx="6529388" cy="4891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基于网页（</a:t>
            </a:r>
            <a:r>
              <a:rPr lang="en-US" altLang="zh-CN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HTML5</a:t>
            </a: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） </a:t>
            </a:r>
            <a:r>
              <a:rPr lang="en-US" altLang="zh-CN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打破平台限制</a:t>
            </a:r>
            <a:endParaRPr lang="en-US" altLang="zh-CN" b="1" kern="100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无需</a:t>
            </a:r>
            <a:r>
              <a:rPr lang="en-US" altLang="zh-CN" kern="100" noProof="1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，无需插件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可在手机、平板、</a:t>
            </a:r>
            <a:r>
              <a:rPr lang="en-US" altLang="zh-CN" kern="100" noProof="1">
                <a:latin typeface="微软雅黑" pitchFamily="34" charset="-122"/>
                <a:ea typeface="微软雅黑" pitchFamily="34" charset="-122"/>
                <a:sym typeface="+mn-ea"/>
              </a:rPr>
              <a:t>PC</a:t>
            </a: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浏览器随时随地查看！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通过社交平台无障碍传播</a:t>
            </a:r>
            <a:endParaRPr lang="zh-CN" altLang="en-US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真正的三维展示 </a:t>
            </a:r>
            <a:r>
              <a:rPr lang="en-US" altLang="zh-CN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丰富的交互体验</a:t>
            </a:r>
            <a:endParaRPr lang="en-US" altLang="zh-CN" b="1" kern="100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任意旋转、缩放，从每一个角都观察每一个细节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更换颜色、开关灯光，丰富的可定制交互体验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全新的技术 </a:t>
            </a:r>
            <a:r>
              <a:rPr lang="en-US" altLang="zh-CN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把握未来方向</a:t>
            </a:r>
            <a:endParaRPr lang="en-US" altLang="zh-CN" b="1" kern="100" noProof="1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降低应用门槛 </a:t>
            </a:r>
            <a:r>
              <a:rPr lang="en-US" altLang="zh-CN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noProof="1">
                <a:latin typeface="微软雅黑" pitchFamily="34" charset="-122"/>
                <a:ea typeface="微软雅黑" pitchFamily="34" charset="-122"/>
                <a:sym typeface="+mn-ea"/>
              </a:rPr>
              <a:t>我们已为您做好一切</a:t>
            </a:r>
            <a:endParaRPr lang="en-US" altLang="zh-CN" b="1" kern="100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通过云服务简单的将三维展示部署在自己的网站、</a:t>
            </a:r>
            <a:r>
              <a:rPr lang="en-US" altLang="zh-CN" kern="100" noProof="1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上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 eaLnBrk="1" fontAlgn="auto" hangingPunct="1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noProof="1">
                <a:latin typeface="微软雅黑" pitchFamily="34" charset="-122"/>
                <a:ea typeface="微软雅黑" pitchFamily="34" charset="-122"/>
                <a:sym typeface="+mn-ea"/>
              </a:rPr>
              <a:t>可定制的</a:t>
            </a:r>
            <a:endParaRPr lang="en-US" altLang="zh-CN" kern="100" noProof="1">
              <a:latin typeface="微软雅黑" pitchFamily="34" charset="-122"/>
              <a:ea typeface="微软雅黑" pitchFamily="34" charset="-122"/>
            </a:endParaRPr>
          </a:p>
          <a:p>
            <a:pPr eaLnBrk="1" fontAlgn="auto" hangingPunct="1">
              <a:defRPr/>
            </a:pPr>
            <a:endParaRPr lang="zh-CN" altLang="en-US" noProof="1"/>
          </a:p>
        </p:txBody>
      </p:sp>
      <p:pic>
        <p:nvPicPr>
          <p:cNvPr id="1435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213"/>
            <a:ext cx="3151187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77">
            <a:off x="79375" y="1611313"/>
            <a:ext cx="9018588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463" y="3911600"/>
            <a:ext cx="9158287" cy="2089150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defRPr/>
            </a:pPr>
            <a:endParaRPr lang="en-US" altLang="zh-CN" b="1" noProof="1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0"/>
            <a:ext cx="9144000" cy="1060450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60737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16390" name="组合 8"/>
          <p:cNvGrpSpPr>
            <a:grpSpLocks/>
          </p:cNvGrpSpPr>
          <p:nvPr/>
        </p:nvGrpSpPr>
        <p:grpSpPr bwMode="auto">
          <a:xfrm rot="-328619">
            <a:off x="8120063" y="4935538"/>
            <a:ext cx="671512" cy="742950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0522" y="5822584"/>
              <a:ext cx="734078" cy="73220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noProof="1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67537" y="5717415"/>
              <a:ext cx="735776" cy="80552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noProof="1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262188" y="2090738"/>
            <a:ext cx="4652962" cy="152717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noProof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0" y="4581525"/>
            <a:ext cx="4616450" cy="142557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0"/>
            <a:ext cx="2828925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1437" y="3351213"/>
            <a:ext cx="1101725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2" name="等腰三角形 11"/>
          <p:cNvSpPr/>
          <p:nvPr/>
        </p:nvSpPr>
        <p:spPr>
          <a:xfrm rot="5400000">
            <a:off x="70643" y="1932782"/>
            <a:ext cx="1103313" cy="952500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grpSp>
        <p:nvGrpSpPr>
          <p:cNvPr id="17413" name="组合 21"/>
          <p:cNvGrpSpPr>
            <a:grpSpLocks/>
          </p:cNvGrpSpPr>
          <p:nvPr/>
        </p:nvGrpSpPr>
        <p:grpSpPr bwMode="auto">
          <a:xfrm>
            <a:off x="7994650" y="950913"/>
            <a:ext cx="987425" cy="9874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53543" y="782795"/>
              <a:ext cx="1971767" cy="788707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9307" y="1306333"/>
              <a:ext cx="1380237" cy="788707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noProof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7936" y="449634"/>
              <a:ext cx="1862980" cy="186298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22288" y="477838"/>
            <a:ext cx="6646862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noProof="1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社群化生态化的三维云服务平台</a:t>
            </a:r>
          </a:p>
        </p:txBody>
      </p:sp>
      <p:sp>
        <p:nvSpPr>
          <p:cNvPr id="23" name="矩形 22"/>
          <p:cNvSpPr/>
          <p:nvPr/>
        </p:nvSpPr>
        <p:spPr>
          <a:xfrm>
            <a:off x="657225" y="1290638"/>
            <a:ext cx="5726113" cy="38100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4" name="任意多边形 3"/>
          <p:cNvSpPr/>
          <p:nvPr/>
        </p:nvSpPr>
        <p:spPr>
          <a:xfrm>
            <a:off x="2478088" y="2339975"/>
            <a:ext cx="6635750" cy="3671888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3" name="等腰三角形 12"/>
          <p:cNvSpPr/>
          <p:nvPr/>
        </p:nvSpPr>
        <p:spPr>
          <a:xfrm rot="5400000">
            <a:off x="69850" y="1431925"/>
            <a:ext cx="1103313" cy="950913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9" name="等腰三角形 8"/>
          <p:cNvSpPr/>
          <p:nvPr/>
        </p:nvSpPr>
        <p:spPr>
          <a:xfrm rot="5400000">
            <a:off x="36513" y="2451100"/>
            <a:ext cx="1600200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19" name="矩形 18"/>
          <p:cNvSpPr/>
          <p:nvPr/>
        </p:nvSpPr>
        <p:spPr>
          <a:xfrm>
            <a:off x="388938" y="2836863"/>
            <a:ext cx="473075" cy="5540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000" b="1" kern="100" noProof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0838" y="2846388"/>
            <a:ext cx="514350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422" name="文本框 25"/>
          <p:cNvSpPr txBox="1">
            <a:spLocks noChangeArrowheads="1"/>
          </p:cNvSpPr>
          <p:nvPr/>
        </p:nvSpPr>
        <p:spPr bwMode="auto">
          <a:xfrm>
            <a:off x="1236663" y="5688013"/>
            <a:ext cx="72517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前端拉动内容生产，后端促进产业发展，显示</a:t>
            </a:r>
            <a:r>
              <a:rPr lang="en-US" altLang="zh-CN" sz="2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en-US" altLang="zh-CN" sz="2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1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传播技术促进渠道下沉。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1469759" y="14263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 advClick="0" advTm="300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815_3*i*0"/>
  <p:tag name="KSO_WM_TEMPLATE_CATEGORY" val="diagram"/>
  <p:tag name="KSO_WM_TEMPLATE_INDEX" val="8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1_6*i*0"/>
  <p:tag name="KSO_WM_TEMPLATE_CATEGORY" val="diagram"/>
  <p:tag name="KSO_WM_TEMPLATE_INDEX" val="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1_6*i*5"/>
  <p:tag name="KSO_WM_TEMPLATE_CATEGORY" val="diagram"/>
  <p:tag name="KSO_WM_TEMPLATE_INDEX" val="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1_6*i*10"/>
  <p:tag name="KSO_WM_TEMPLATE_CATEGORY" val="diagram"/>
  <p:tag name="KSO_WM_TEMPLATE_INDEX" val="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1_6*i*15"/>
  <p:tag name="KSO_WM_TEMPLATE_CATEGORY" val="diagram"/>
  <p:tag name="KSO_WM_TEMPLATE_INDEX" val="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1_6*i*20"/>
  <p:tag name="KSO_WM_TEMPLATE_CATEGORY" val="diagram"/>
  <p:tag name="KSO_WM_TEMPLATE_INDEX" val="7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1_6*i*25"/>
  <p:tag name="KSO_WM_TEMPLATE_CATEGORY" val="diagram"/>
  <p:tag name="KSO_WM_TEMPLATE_INDEX" val="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1"/>
  <p:tag name="KSO_WM_UNIT_TYPE" val="n_h_a"/>
  <p:tag name="KSO_WM_UNIT_INDEX" val="1_2_1"/>
  <p:tag name="KSO_WM_UNIT_ID" val="diagram71_6*n_h_a*1_2_1"/>
  <p:tag name="KSO_WM_UNIT_CLEAR" val="1"/>
  <p:tag name="KSO_WM_UNIT_LAYERLEVEL" val="1_1_1"/>
  <p:tag name="KSO_WM_UNIT_VALUE" val="25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815"/>
  <p:tag name="KSO_WM_UNIT_TYPE" val="p_h_f"/>
  <p:tag name="KSO_WM_UNIT_INDEX" val="1_1_1"/>
  <p:tag name="KSO_WM_UNIT_ID" val="257*p_h_f*1_1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  <p:tag name="KSO_WM_DIAGRAM_GROUP_CODE" val="p1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815"/>
  <p:tag name="KSO_WM_UNIT_TYPE" val="p_h_f"/>
  <p:tag name="KSO_WM_UNIT_INDEX" val="1_2_1"/>
  <p:tag name="KSO_WM_UNIT_ID" val="257*p_h_f*1_2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  <p:tag name="KSO_WM_DIAGRAM_GROUP_CODE" val="p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815"/>
  <p:tag name="KSO_WM_UNIT_TYPE" val="p_h_f"/>
  <p:tag name="KSO_WM_UNIT_INDEX" val="1_2_3"/>
  <p:tag name="KSO_WM_UNIT_ID" val="257*p_h_f*1_2_3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  <p:tag name="KSO_WM_DIAGRAM_GROUP_CODE" val="p1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815"/>
  <p:tag name="KSO_WM_UNIT_TYPE" val="p_h_f"/>
  <p:tag name="KSO_WM_UNIT_INDEX" val="1_2_2"/>
  <p:tag name="KSO_WM_UNIT_ID" val="257*p_h_f*1_2_2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  <p:tag name="KSO_WM_DIAGRAM_GROUP_CODE" val="p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815"/>
  <p:tag name="KSO_WM_UNIT_TYPE" val="p_h_f"/>
  <p:tag name="KSO_WM_UNIT_INDEX" val="1_2_2"/>
  <p:tag name="KSO_WM_UNIT_ID" val="257*p_h_f*1_2_2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  <p:tag name="KSO_WM_DIAGRAM_GROUP_CODE" val="p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815"/>
  <p:tag name="KSO_WM_UNIT_TYPE" val="p_i"/>
  <p:tag name="KSO_WM_UNIT_INDEX" val="1_1"/>
  <p:tag name="KSO_WM_UNIT_ID" val="257*p_i*1_1"/>
  <p:tag name="KSO_WM_UNIT_CLEAR" val="1"/>
  <p:tag name="KSO_WM_UNIT_LAYERLEVEL" val="1_1"/>
  <p:tag name="KSO_WM_BEAUTIFY_FLAG" val="#wm#"/>
  <p:tag name="KSO_WM_TAG_VERSION" val="1.0"/>
  <p:tag name="KSO_WM_DIAGRAM_GROUP_CODE" val="p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815"/>
  <p:tag name="KSO_WM_UNIT_TYPE" val="p_i"/>
  <p:tag name="KSO_WM_UNIT_INDEX" val="1_2"/>
  <p:tag name="KSO_WM_UNIT_ID" val="257*p_i*1_2"/>
  <p:tag name="KSO_WM_UNIT_CLEAR" val="1"/>
  <p:tag name="KSO_WM_UNIT_LAYERLEVEL" val="1_1"/>
  <p:tag name="KSO_WM_BEAUTIFY_FLAG" val="#wm#"/>
  <p:tag name="KSO_WM_TAG_VERSION" val="1.0"/>
  <p:tag name="KSO_WM_DIAGRAM_GROUP_CODE" val="p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815"/>
  <p:tag name="KSO_WM_UNIT_TYPE" val="p_i"/>
  <p:tag name="KSO_WM_UNIT_INDEX" val="1_3"/>
  <p:tag name="KSO_WM_UNIT_ID" val="257*p_i*1_3"/>
  <p:tag name="KSO_WM_UNIT_CLEAR" val="1"/>
  <p:tag name="KSO_WM_UNIT_LAYERLEVEL" val="1_1"/>
  <p:tag name="KSO_WM_BEAUTIFY_FLAG" val="#wm#"/>
  <p:tag name="KSO_WM_TAG_VERSION" val="1.0"/>
  <p:tag name="KSO_WM_DIAGRAM_GROUP_CODE" val="p1-1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Pages>0</Pages>
  <Words>2460</Words>
  <Characters>0</Characters>
  <Application>Microsoft Office PowerPoint</Application>
  <DocSecurity>0</DocSecurity>
  <PresentationFormat>全屏显示(4:3)</PresentationFormat>
  <Lines>0</Lines>
  <Paragraphs>373</Paragraphs>
  <Slides>31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Wingdings</vt:lpstr>
      <vt:lpstr>Arial</vt:lpstr>
      <vt:lpstr>Calibri Light</vt:lpstr>
      <vt:lpstr>等线</vt:lpstr>
      <vt:lpstr>等线 Light</vt:lpstr>
      <vt:lpstr>Calibri</vt:lpstr>
      <vt:lpstr>宋体</vt:lpstr>
      <vt:lpstr>Times New Roman</vt:lpstr>
      <vt:lpstr>汉仪清雅体简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CY Mao</cp:lastModifiedBy>
  <cp:revision>185</cp:revision>
  <dcterms:created xsi:type="dcterms:W3CDTF">2014-02-07T08:30:00Z</dcterms:created>
  <dcterms:modified xsi:type="dcterms:W3CDTF">2016-01-25T00:44:53Z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